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Lst>
  <p:notesMasterIdLst>
    <p:notesMasterId r:id="rId17"/>
  </p:notesMasterIdLst>
  <p:sldIdLst>
    <p:sldId id="281" r:id="rId2"/>
    <p:sldId id="258" r:id="rId3"/>
    <p:sldId id="283" r:id="rId4"/>
    <p:sldId id="257" r:id="rId5"/>
    <p:sldId id="285" r:id="rId6"/>
    <p:sldId id="260" r:id="rId7"/>
    <p:sldId id="265" r:id="rId8"/>
    <p:sldId id="264" r:id="rId9"/>
    <p:sldId id="272" r:id="rId10"/>
    <p:sldId id="286" r:id="rId11"/>
    <p:sldId id="287" r:id="rId12"/>
    <p:sldId id="288" r:id="rId13"/>
    <p:sldId id="289" r:id="rId14"/>
    <p:sldId id="290" r:id="rId15"/>
    <p:sldId id="291" r:id="rId16"/>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00"/>
    <a:srgbClr val="000099"/>
    <a:srgbClr val="FFFF99"/>
    <a:srgbClr val="B00000"/>
    <a:srgbClr val="DE0000"/>
    <a:srgbClr val="CC0000"/>
    <a:srgbClr val="FFC0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142" autoAdjust="0"/>
    <p:restoredTop sz="94660" autoAdjust="0"/>
  </p:normalViewPr>
  <p:slideViewPr>
    <p:cSldViewPr>
      <p:cViewPr>
        <p:scale>
          <a:sx n="76" d="100"/>
          <a:sy n="76" d="100"/>
        </p:scale>
        <p:origin x="-222" y="18"/>
      </p:cViewPr>
      <p:guideLst>
        <p:guide orient="horz" pos="2160"/>
        <p:guide pos="2880"/>
      </p:guideLst>
    </p:cSldViewPr>
  </p:slideViewPr>
  <p:outlineViewPr>
    <p:cViewPr>
      <p:scale>
        <a:sx n="33" d="100"/>
        <a:sy n="33" d="100"/>
      </p:scale>
      <p:origin x="0" y="22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GB"/>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F6F097E5-6F4D-41AE-9D97-CD02CF1D4D92}"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60"/>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159" y="0"/>
              <a:ext cx="9143396" cy="6858000"/>
              <a:chOff x="159" y="0"/>
              <a:chExt cx="9143396" cy="6858000"/>
            </a:xfrm>
          </p:grpSpPr>
          <p:grpSp>
            <p:nvGrpSpPr>
              <p:cNvPr id="28" name="Group 4"/>
              <p:cNvGrpSpPr>
                <a:grpSpLocks/>
              </p:cNvGrpSpPr>
              <p:nvPr/>
            </p:nvGrpSpPr>
            <p:grpSpPr bwMode="auto">
              <a:xfrm>
                <a:off x="159" y="0"/>
                <a:ext cx="2514434" cy="6858000"/>
                <a:chOff x="159" y="0"/>
                <a:chExt cx="2514434" cy="6858000"/>
              </a:xfrm>
            </p:grpSpPr>
            <p:sp>
              <p:nvSpPr>
                <p:cNvPr id="40" name="Rectangle 117"/>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9" name="Group 5"/>
              <p:cNvGrpSpPr>
                <a:grpSpLocks/>
              </p:cNvGrpSpPr>
              <p:nvPr/>
            </p:nvGrpSpPr>
            <p:grpSpPr bwMode="auto">
              <a:xfrm>
                <a:off x="422406" y="0"/>
                <a:ext cx="2514434" cy="6858000"/>
                <a:chOff x="-504" y="0"/>
                <a:chExt cx="2514434" cy="6858000"/>
              </a:xfrm>
            </p:grpSpPr>
            <p:sp>
              <p:nvSpPr>
                <p:cNvPr id="37" name="Rectangle 102"/>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11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116"/>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9"/>
              <p:cNvGrpSpPr>
                <a:grpSpLocks/>
              </p:cNvGrpSpPr>
              <p:nvPr/>
            </p:nvGrpSpPr>
            <p:grpSpPr bwMode="auto">
              <a:xfrm rot="10800000">
                <a:off x="6629121" y="0"/>
                <a:ext cx="2514434" cy="6858000"/>
                <a:chOff x="445" y="0"/>
                <a:chExt cx="2514434" cy="6858000"/>
              </a:xfrm>
            </p:grpSpPr>
            <p:sp>
              <p:nvSpPr>
                <p:cNvPr id="34" name="Rectangle 9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100"/>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101"/>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1" name="Rectangle 9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9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9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 name="Freeform 62"/>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Freeform 63"/>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64"/>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66"/>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67"/>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Hexagon 1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Hexagon 1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Freeform 7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Hexagon 16"/>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Freeform 8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8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3" name="Rectangle 120"/>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121"/>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122"/>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123"/>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a:lvl1pPr>
          </a:lstStyle>
          <a:p>
            <a:pPr>
              <a:defRPr/>
            </a:pPr>
            <a:endParaRPr lang="en-GB"/>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solidFill>
                  <a:schemeClr val="accent1"/>
                </a:solidFill>
              </a:defRPr>
            </a:lvl1pPr>
          </a:lstStyle>
          <a:p>
            <a:pPr>
              <a:defRPr/>
            </a:pPr>
            <a:endParaRPr lang="en-GB"/>
          </a:p>
        </p:txBody>
      </p:sp>
      <p:sp>
        <p:nvSpPr>
          <p:cNvPr id="49" name="Slide Number Placeholder 5"/>
          <p:cNvSpPr>
            <a:spLocks noGrp="1"/>
          </p:cNvSpPr>
          <p:nvPr>
            <p:ph type="sldNum" sz="quarter" idx="12"/>
          </p:nvPr>
        </p:nvSpPr>
        <p:spPr>
          <a:xfrm>
            <a:off x="4649788" y="5719763"/>
            <a:ext cx="642937" cy="365125"/>
          </a:xfrm>
        </p:spPr>
        <p:txBody>
          <a:bodyPr/>
          <a:lstStyle>
            <a:lvl1pPr>
              <a:defRPr>
                <a:solidFill>
                  <a:schemeClr val="accent1"/>
                </a:solidFill>
              </a:defRPr>
            </a:lvl1pPr>
          </a:lstStyle>
          <a:p>
            <a:pPr>
              <a:defRPr/>
            </a:pPr>
            <a:fld id="{87073489-D045-4221-9BB2-F05FDE71536B}"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0C79AB9-8CAF-495C-80DD-B12DD89461D9}"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CB527A6-6609-488A-A010-05A353CF420E}"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5334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3716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3716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53340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GB"/>
          </a:p>
        </p:txBody>
      </p:sp>
      <p:sp>
        <p:nvSpPr>
          <p:cNvPr id="7" name="Footer Placeholder 4"/>
          <p:cNvSpPr>
            <a:spLocks noGrp="1"/>
          </p:cNvSpPr>
          <p:nvPr>
            <p:ph type="ftr" sz="quarter"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a:lvl1pPr>
          </a:lstStyle>
          <a:p>
            <a:pPr>
              <a:defRPr/>
            </a:pPr>
            <a:fld id="{D28CD078-0ED6-4822-80C6-D0CEB764EE0F}"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5334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3340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3340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GB"/>
          </a:p>
        </p:txBody>
      </p:sp>
      <p:sp>
        <p:nvSpPr>
          <p:cNvPr id="7" name="Footer Placeholder 4"/>
          <p:cNvSpPr>
            <a:spLocks noGrp="1"/>
          </p:cNvSpPr>
          <p:nvPr>
            <p:ph type="ftr" sz="quarter"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a:lvl1pPr>
          </a:lstStyle>
          <a:p>
            <a:pPr>
              <a:defRPr/>
            </a:pPr>
            <a:fld id="{302EAD63-9503-4EB7-ACC2-A12C23A09D45}"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F9CF725-C027-44CC-ABCA-03C0B6760B7E}"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37796B3-FF6D-402F-8075-6F3C057C3C41}"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en-GB"/>
          </a:p>
        </p:txBody>
      </p:sp>
      <p:sp>
        <p:nvSpPr>
          <p:cNvPr id="6" name="Footer Placeholder 4"/>
          <p:cNvSpPr>
            <a:spLocks noGrp="1"/>
          </p:cNvSpPr>
          <p:nvPr>
            <p:ph type="ftr" sz="quarter" idx="16"/>
          </p:nvPr>
        </p:nvSpPr>
        <p:spPr/>
        <p:txBody>
          <a:bodyPr/>
          <a:lstStyle>
            <a:lvl1pPr>
              <a:defRPr/>
            </a:lvl1pPr>
          </a:lstStyle>
          <a:p>
            <a:pPr>
              <a:defRPr/>
            </a:pPr>
            <a:endParaRPr lang="en-GB"/>
          </a:p>
        </p:txBody>
      </p:sp>
      <p:sp>
        <p:nvSpPr>
          <p:cNvPr id="7" name="Slide Number Placeholder 5"/>
          <p:cNvSpPr>
            <a:spLocks noGrp="1"/>
          </p:cNvSpPr>
          <p:nvPr>
            <p:ph type="sldNum" sz="quarter" idx="17"/>
          </p:nvPr>
        </p:nvSpPr>
        <p:spPr/>
        <p:txBody>
          <a:bodyPr/>
          <a:lstStyle>
            <a:lvl1pPr>
              <a:defRPr/>
            </a:lvl1pPr>
          </a:lstStyle>
          <a:p>
            <a:pPr>
              <a:defRPr/>
            </a:pPr>
            <a:fld id="{E79206D1-5C51-4DC0-8DF9-07EC331DC7BF}"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0180D8E0-7EE1-4C4D-B9D0-066A51174171}"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879FA540-A15C-44F4-AB34-BFC231001E25}"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87F4AEB2-3BBE-4E80-91CF-458DF948790E}"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117"/>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102"/>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11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116"/>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9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100"/>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101"/>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2" name="Rectangle 9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9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9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Freeform 62"/>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63"/>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64"/>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66"/>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Freeform 67"/>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Freeform 7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8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Freeform 8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Rectangle 120"/>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121"/>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122"/>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123"/>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endParaRPr lang="en-GB"/>
          </a:p>
        </p:txBody>
      </p:sp>
      <p:sp>
        <p:nvSpPr>
          <p:cNvPr id="49" name="Slide Number Placeholder 6"/>
          <p:cNvSpPr>
            <a:spLocks noGrp="1"/>
          </p:cNvSpPr>
          <p:nvPr>
            <p:ph type="sldNum" sz="quarter" idx="11"/>
          </p:nvPr>
        </p:nvSpPr>
        <p:spPr/>
        <p:txBody>
          <a:bodyPr/>
          <a:lstStyle>
            <a:lvl1pPr>
              <a:defRPr/>
            </a:lvl1pPr>
          </a:lstStyle>
          <a:p>
            <a:pPr>
              <a:defRPr/>
            </a:pPr>
            <a:fld id="{59E146ED-9198-463D-92CB-90F7A1E05056}" type="slidenum">
              <a:rPr lang="en-GB"/>
              <a:pPr>
                <a:defRPr/>
              </a:pPr>
              <a:t>‹#›</a:t>
            </a:fld>
            <a:endParaRPr lang="en-GB"/>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117"/>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102"/>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11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116"/>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9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100"/>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101"/>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2" name="Rectangle 9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9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9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Freeform 62"/>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63"/>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64"/>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66"/>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Freeform 67"/>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Freeform 7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8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Freeform 8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Rectangle 120"/>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121"/>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122"/>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123"/>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endParaRPr lang="en-GB"/>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en-GB"/>
          </a:p>
        </p:txBody>
      </p:sp>
      <p:sp>
        <p:nvSpPr>
          <p:cNvPr id="50" name="Slide Number Placeholder 6"/>
          <p:cNvSpPr>
            <a:spLocks noGrp="1"/>
          </p:cNvSpPr>
          <p:nvPr>
            <p:ph type="sldNum" sz="quarter" idx="12"/>
          </p:nvPr>
        </p:nvSpPr>
        <p:spPr/>
        <p:txBody>
          <a:bodyPr/>
          <a:lstStyle>
            <a:lvl1pPr>
              <a:defRPr/>
            </a:lvl1pPr>
          </a:lstStyle>
          <a:p>
            <a:pPr>
              <a:defRPr/>
            </a:pPr>
            <a:fld id="{B4E5C698-31E7-491E-9C02-E65A9D7745C6}"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304800" y="0"/>
            <a:ext cx="9932988"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0" name="Title Placeholder 1"/>
          <p:cNvSpPr>
            <a:spLocks noGrp="1"/>
          </p:cNvSpPr>
          <p:nvPr>
            <p:ph type="title"/>
          </p:nvPr>
        </p:nvSpPr>
        <p:spPr bwMode="auto">
          <a:xfrm>
            <a:off x="1042988" y="1027113"/>
            <a:ext cx="70246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1" name="Text Placeholder 2"/>
          <p:cNvSpPr>
            <a:spLocks noGrp="1"/>
          </p:cNvSpPr>
          <p:nvPr>
            <p:ph type="body" idx="1"/>
          </p:nvPr>
        </p:nvSpPr>
        <p:spPr bwMode="auto">
          <a:xfrm>
            <a:off x="1042988" y="2324100"/>
            <a:ext cx="6777037" cy="350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5997575" y="223838"/>
            <a:ext cx="2133600" cy="365125"/>
          </a:xfrm>
          <a:prstGeom prst="rect">
            <a:avLst/>
          </a:prstGeom>
        </p:spPr>
        <p:txBody>
          <a:bodyPr vert="horz" lIns="91440" tIns="45720" rIns="91440" bIns="45720" rtlCol="0" anchor="ctr"/>
          <a:lstStyle>
            <a:lvl1pPr algn="r">
              <a:defRPr sz="1200">
                <a:solidFill>
                  <a:srgbClr val="FEFEFE"/>
                </a:solidFill>
              </a:defRPr>
            </a:lvl1pPr>
          </a:lstStyle>
          <a:p>
            <a:pPr>
              <a:defRPr/>
            </a:pPr>
            <a:endParaRPr lang="en-GB"/>
          </a:p>
        </p:txBody>
      </p:sp>
      <p:sp>
        <p:nvSpPr>
          <p:cNvPr id="5" name="Footer Placeholder 4"/>
          <p:cNvSpPr>
            <a:spLocks noGrp="1"/>
          </p:cNvSpPr>
          <p:nvPr>
            <p:ph type="ftr" sz="quarter" idx="3"/>
          </p:nvPr>
        </p:nvSpPr>
        <p:spPr>
          <a:xfrm>
            <a:off x="4641850" y="5851525"/>
            <a:ext cx="3502025" cy="365125"/>
          </a:xfrm>
          <a:prstGeom prst="rect">
            <a:avLst/>
          </a:prstGeom>
        </p:spPr>
        <p:txBody>
          <a:bodyPr vert="horz" lIns="91440" tIns="45720" rIns="91440" bIns="45720" rtlCol="0" anchor="ctr"/>
          <a:lstStyle>
            <a:lvl1pPr algn="r">
              <a:defRPr sz="1200">
                <a:solidFill>
                  <a:schemeClr val="accent1"/>
                </a:solidFill>
              </a:defRPr>
            </a:lvl1pPr>
          </a:lstStyle>
          <a:p>
            <a:pPr>
              <a:defRPr/>
            </a:pPr>
            <a:endParaRPr lang="en-GB"/>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lIns="91440" tIns="45720" rIns="91440" bIns="45720" rtlCol="0" anchor="ctr"/>
          <a:lstStyle>
            <a:lvl1pPr algn="l">
              <a:defRPr sz="1200">
                <a:solidFill>
                  <a:srgbClr val="FEFEFE"/>
                </a:solidFill>
              </a:defRPr>
            </a:lvl1pPr>
          </a:lstStyle>
          <a:p>
            <a:pPr>
              <a:defRPr/>
            </a:pPr>
            <a:fld id="{28592908-AFAA-4A3C-83BA-3D2B28D368F7}"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815" r:id="rId1"/>
    <p:sldLayoutId id="2147483805" r:id="rId2"/>
    <p:sldLayoutId id="2147483806" r:id="rId3"/>
    <p:sldLayoutId id="2147483807" r:id="rId4"/>
    <p:sldLayoutId id="2147483808" r:id="rId5"/>
    <p:sldLayoutId id="2147483809" r:id="rId6"/>
    <p:sldLayoutId id="2147483810" r:id="rId7"/>
    <p:sldLayoutId id="2147483816" r:id="rId8"/>
    <p:sldLayoutId id="2147483817" r:id="rId9"/>
    <p:sldLayoutId id="2147483811" r:id="rId10"/>
    <p:sldLayoutId id="2147483812" r:id="rId11"/>
    <p:sldLayoutId id="2147483813" r:id="rId12"/>
    <p:sldLayoutId id="2147483814" r:id="rId13"/>
  </p:sldLayoutIdLst>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itchFamily="18" charset="2"/>
        <a:buChar char=""/>
        <a:defRPr sz="2000"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4213" y="4365625"/>
            <a:ext cx="5338762" cy="1944688"/>
          </a:xfrm>
        </p:spPr>
        <p:txBody>
          <a:bodyPr rtlCol="0"/>
          <a:lstStyle/>
          <a:p>
            <a:pPr eaLnBrk="1" fontAlgn="auto" hangingPunct="1">
              <a:spcBef>
                <a:spcPts val="0"/>
              </a:spcBef>
              <a:spcAft>
                <a:spcPts val="0"/>
              </a:spcAft>
              <a:defRPr/>
            </a:pPr>
            <a:r>
              <a:rPr lang="pt-BR" sz="1800" b="1" dirty="0">
                <a:solidFill>
                  <a:schemeClr val="bg2">
                    <a:lumMod val="75000"/>
                  </a:schemeClr>
                </a:solidFill>
                <a:ea typeface="+mn-ea"/>
                <a:cs typeface="Times New Roman" panose="02020603050405020304" pitchFamily="18" charset="0"/>
              </a:rPr>
              <a:t>RESPONSABILE:</a:t>
            </a:r>
            <a:r>
              <a:rPr lang="ro-RO" sz="1800" b="1" dirty="0">
                <a:solidFill>
                  <a:schemeClr val="bg2">
                    <a:lumMod val="75000"/>
                  </a:schemeClr>
                </a:solidFill>
                <a:ea typeface="+mn-ea"/>
                <a:cs typeface="Times New Roman" panose="02020603050405020304" pitchFamily="18" charset="0"/>
              </a:rPr>
              <a:t/>
            </a:r>
            <a:br>
              <a:rPr lang="ro-RO" sz="1800" b="1" dirty="0">
                <a:solidFill>
                  <a:schemeClr val="bg2">
                    <a:lumMod val="75000"/>
                  </a:schemeClr>
                </a:solidFill>
                <a:ea typeface="+mn-ea"/>
                <a:cs typeface="Times New Roman" panose="02020603050405020304" pitchFamily="18" charset="0"/>
              </a:rPr>
            </a:br>
            <a:r>
              <a:rPr lang="pt-BR" sz="1800" b="1" dirty="0">
                <a:solidFill>
                  <a:schemeClr val="bg2">
                    <a:lumMod val="75000"/>
                  </a:schemeClr>
                </a:solidFill>
                <a:ea typeface="+mn-ea"/>
                <a:cs typeface="Times New Roman" panose="02020603050405020304" pitchFamily="18" charset="0"/>
              </a:rPr>
              <a:t> PROF.</a:t>
            </a:r>
            <a:r>
              <a:rPr lang="ro-RO" sz="1800" b="1" dirty="0">
                <a:solidFill>
                  <a:schemeClr val="bg2">
                    <a:lumMod val="75000"/>
                  </a:schemeClr>
                </a:solidFill>
                <a:ea typeface="+mn-ea"/>
                <a:cs typeface="Times New Roman" panose="02020603050405020304" pitchFamily="18" charset="0"/>
              </a:rPr>
              <a:t> HĂRȚĂGAN MARIOARA </a:t>
            </a:r>
            <a:br>
              <a:rPr lang="ro-RO" sz="1800" b="1" dirty="0">
                <a:solidFill>
                  <a:schemeClr val="bg2">
                    <a:lumMod val="75000"/>
                  </a:schemeClr>
                </a:solidFill>
                <a:ea typeface="+mn-ea"/>
                <a:cs typeface="Times New Roman" panose="02020603050405020304" pitchFamily="18" charset="0"/>
              </a:rPr>
            </a:br>
            <a:r>
              <a:rPr lang="pt-BR" sz="1800" b="1" dirty="0">
                <a:solidFill>
                  <a:schemeClr val="bg2">
                    <a:lumMod val="75000"/>
                  </a:schemeClr>
                </a:solidFill>
                <a:ea typeface="+mn-ea"/>
                <a:cs typeface="Times New Roman" panose="02020603050405020304" pitchFamily="18" charset="0"/>
              </a:rPr>
              <a:t>PROF. </a:t>
            </a:r>
            <a:r>
              <a:rPr lang="ro-RO" sz="1800" b="1" dirty="0">
                <a:solidFill>
                  <a:schemeClr val="bg2">
                    <a:lumMod val="75000"/>
                  </a:schemeClr>
                </a:solidFill>
                <a:ea typeface="+mn-ea"/>
                <a:cs typeface="Times New Roman" panose="02020603050405020304" pitchFamily="18" charset="0"/>
              </a:rPr>
              <a:t> LUCA EMANUELA</a:t>
            </a:r>
            <a:r>
              <a:rPr lang="ro-RO" sz="1800" cap="all" dirty="0">
                <a:solidFill>
                  <a:srgbClr val="FFC000"/>
                </a:solidFill>
                <a:latin typeface="Calibri"/>
                <a:ea typeface="+mn-ea"/>
                <a:cs typeface="+mn-cs"/>
              </a:rPr>
              <a:t/>
            </a:r>
            <a:br>
              <a:rPr lang="ro-RO" sz="1800" cap="all" dirty="0">
                <a:solidFill>
                  <a:srgbClr val="FFC000"/>
                </a:solidFill>
                <a:latin typeface="Calibri"/>
                <a:ea typeface="+mn-ea"/>
                <a:cs typeface="+mn-cs"/>
              </a:rPr>
            </a:br>
            <a:endParaRPr lang="en-GB" b="1" dirty="0" smtClean="0">
              <a:solidFill>
                <a:srgbClr val="FFFF00"/>
              </a:solidFill>
              <a:effectLst>
                <a:outerShdw blurRad="38100" dist="38100" dir="2700000" algn="tl">
                  <a:srgbClr val="000000"/>
                </a:outerShdw>
              </a:effectLst>
            </a:endParaRPr>
          </a:p>
        </p:txBody>
      </p:sp>
      <p:sp>
        <p:nvSpPr>
          <p:cNvPr id="3075" name="Rectangle 5"/>
          <p:cNvSpPr>
            <a:spLocks noGrp="1" noChangeArrowheads="1"/>
          </p:cNvSpPr>
          <p:nvPr>
            <p:ph type="subTitle" idx="1"/>
          </p:nvPr>
        </p:nvSpPr>
        <p:spPr>
          <a:xfrm>
            <a:off x="179388" y="404813"/>
            <a:ext cx="8208962" cy="3290887"/>
          </a:xfrm>
        </p:spPr>
        <p:txBody>
          <a:bodyPr rtlCol="0">
            <a:noAutofit/>
          </a:bodyPr>
          <a:lstStyle/>
          <a:p>
            <a:pPr algn="ctr" eaLnBrk="1" fontAlgn="auto" hangingPunct="1">
              <a:spcAft>
                <a:spcPts val="0"/>
              </a:spcAft>
              <a:defRPr/>
            </a:pPr>
            <a:r>
              <a:rPr lang="ro-RO" sz="6000" b="1" cap="all" dirty="0">
                <a:ln w="3175" cmpd="sng">
                  <a:noFill/>
                </a:ln>
                <a:solidFill>
                  <a:schemeClr val="bg2">
                    <a:lumMod val="50000"/>
                  </a:schemeClr>
                </a:solidFill>
                <a:latin typeface="Calibri Light"/>
                <a:ea typeface="+mj-ea"/>
                <a:cs typeface="+mj-cs"/>
              </a:rPr>
              <a:t>Cercul pedagogic </a:t>
            </a:r>
            <a:br>
              <a:rPr lang="ro-RO" sz="6000" b="1" cap="all" dirty="0">
                <a:ln w="3175" cmpd="sng">
                  <a:noFill/>
                </a:ln>
                <a:solidFill>
                  <a:schemeClr val="bg2">
                    <a:lumMod val="50000"/>
                  </a:schemeClr>
                </a:solidFill>
                <a:latin typeface="Calibri Light"/>
                <a:ea typeface="+mj-ea"/>
                <a:cs typeface="+mj-cs"/>
              </a:rPr>
            </a:br>
            <a:r>
              <a:rPr lang="ro-RO" sz="6000" b="1" cap="all" dirty="0">
                <a:ln w="3175" cmpd="sng">
                  <a:noFill/>
                </a:ln>
                <a:solidFill>
                  <a:schemeClr val="bg2">
                    <a:lumMod val="50000"/>
                  </a:schemeClr>
                </a:solidFill>
                <a:latin typeface="Calibri Light"/>
                <a:ea typeface="+mj-ea"/>
                <a:cs typeface="+mj-cs"/>
              </a:rPr>
              <a:t>al educatoarelor</a:t>
            </a:r>
            <a:br>
              <a:rPr lang="ro-RO" sz="6000" b="1" cap="all" dirty="0">
                <a:ln w="3175" cmpd="sng">
                  <a:noFill/>
                </a:ln>
                <a:solidFill>
                  <a:schemeClr val="bg2">
                    <a:lumMod val="50000"/>
                  </a:schemeClr>
                </a:solidFill>
                <a:latin typeface="Calibri Light"/>
                <a:ea typeface="+mj-ea"/>
                <a:cs typeface="+mj-cs"/>
              </a:rPr>
            </a:br>
            <a:r>
              <a:rPr lang="ro-RO" sz="6000" b="1" cap="all" dirty="0">
                <a:ln w="3175" cmpd="sng">
                  <a:noFill/>
                </a:ln>
                <a:solidFill>
                  <a:schemeClr val="bg2">
                    <a:lumMod val="50000"/>
                  </a:schemeClr>
                </a:solidFill>
                <a:latin typeface="Calibri Light"/>
                <a:ea typeface="+mj-ea"/>
                <a:cs typeface="+mj-cs"/>
              </a:rPr>
              <a:t>Simeria</a:t>
            </a:r>
            <a:endParaRPr lang="en-GB" sz="1600" b="1" i="1" dirty="0" smtClean="0">
              <a:solidFill>
                <a:schemeClr val="bg2">
                  <a:lumMod val="50000"/>
                </a:schemeClr>
              </a:solidFill>
            </a:endParaRPr>
          </a:p>
        </p:txBody>
      </p:sp>
      <p:sp>
        <p:nvSpPr>
          <p:cNvPr id="5124" name="WordArt 8"/>
          <p:cNvSpPr>
            <a:spLocks noChangeArrowheads="1" noChangeShapeType="1"/>
          </p:cNvSpPr>
          <p:nvPr/>
        </p:nvSpPr>
        <p:spPr bwMode="auto">
          <a:xfrm>
            <a:off x="3203575" y="2997200"/>
            <a:ext cx="5638800" cy="533400"/>
          </a:xfrm>
          <a:prstGeom prst="rect">
            <a:avLst/>
          </a:prstGeom>
        </p:spPr>
        <p:txBody>
          <a:bodyPr wrap="none" fromWordArt="1">
            <a:prstTxWarp prst="textDeflateTop">
              <a:avLst>
                <a:gd name="adj" fmla="val 46875"/>
              </a:avLst>
            </a:prstTxWarp>
          </a:bodyPr>
          <a:lstStyle/>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404813"/>
            <a:ext cx="7024687" cy="1765300"/>
          </a:xfrm>
        </p:spPr>
        <p:txBody>
          <a:bodyPr rtlCol="0">
            <a:normAutofit/>
          </a:bodyPr>
          <a:lstStyle/>
          <a:p>
            <a:pPr marL="342900" indent="-342900" eaLnBrk="1" hangingPunct="1">
              <a:lnSpc>
                <a:spcPct val="80000"/>
              </a:lnSpc>
              <a:spcBef>
                <a:spcPct val="20000"/>
              </a:spcBef>
              <a:defRPr/>
            </a:pPr>
            <a:r>
              <a:rPr lang="ro-RO" sz="1800" kern="0" dirty="0">
                <a:solidFill>
                  <a:schemeClr val="tx2">
                    <a:lumMod val="50000"/>
                  </a:schemeClr>
                </a:solidFill>
                <a:effectLst>
                  <a:outerShdw blurRad="38100" dist="38100" dir="2700000" algn="tl">
                    <a:srgbClr val="000000"/>
                  </a:outerShdw>
                </a:effectLst>
                <a:latin typeface="Times New Roman" pitchFamily="18" charset="0"/>
                <a:ea typeface="+mn-ea"/>
                <a:cs typeface="Times New Roman" pitchFamily="18" charset="0"/>
              </a:rPr>
              <a:t/>
            </a:r>
            <a:br>
              <a:rPr lang="ro-RO" sz="1800" kern="0" dirty="0">
                <a:solidFill>
                  <a:schemeClr val="tx2">
                    <a:lumMod val="50000"/>
                  </a:schemeClr>
                </a:solidFill>
                <a:effectLst>
                  <a:outerShdw blurRad="38100" dist="38100" dir="2700000" algn="tl">
                    <a:srgbClr val="000000"/>
                  </a:outerShdw>
                </a:effectLst>
                <a:latin typeface="Times New Roman" pitchFamily="18" charset="0"/>
                <a:ea typeface="+mn-ea"/>
                <a:cs typeface="Times New Roman" pitchFamily="18" charset="0"/>
              </a:rPr>
            </a:br>
            <a:endParaRPr lang="en-US" sz="1050" dirty="0">
              <a:solidFill>
                <a:schemeClr val="tx2">
                  <a:lumMod val="50000"/>
                </a:schemeClr>
              </a:solidFill>
              <a:latin typeface="Times New Roman" pitchFamily="18" charset="0"/>
              <a:cs typeface="Times New Roman" pitchFamily="18" charset="0"/>
            </a:endParaRPr>
          </a:p>
        </p:txBody>
      </p:sp>
      <p:sp>
        <p:nvSpPr>
          <p:cNvPr id="3" name="Content Placeholder 2"/>
          <p:cNvSpPr>
            <a:spLocks noGrp="1"/>
          </p:cNvSpPr>
          <p:nvPr>
            <p:ph sz="quarter" idx="13"/>
          </p:nvPr>
        </p:nvSpPr>
        <p:spPr>
          <a:xfrm>
            <a:off x="611188" y="549275"/>
            <a:ext cx="3851275" cy="5257800"/>
          </a:xfrm>
          <a:ln>
            <a:solidFill>
              <a:schemeClr val="accent1"/>
            </a:solidFill>
          </a:ln>
        </p:spPr>
        <p:txBody>
          <a:bodyPr rtlCol="0">
            <a:noAutofit/>
          </a:bodyPr>
          <a:lstStyle/>
          <a:p>
            <a:pPr indent="-274320" algn="just" eaLnBrk="1" fontAlgn="auto" hangingPunct="1">
              <a:spcAft>
                <a:spcPts val="0"/>
              </a:spcAft>
              <a:defRPr/>
            </a:pPr>
            <a:r>
              <a:rPr lang="ro-RO" sz="1400" b="1" kern="0" dirty="0">
                <a:solidFill>
                  <a:schemeClr val="accent1">
                    <a:lumMod val="50000"/>
                  </a:schemeClr>
                </a:solidFill>
                <a:latin typeface="Times New Roman" pitchFamily="18" charset="0"/>
                <a:ea typeface="+mj-ea"/>
                <a:cs typeface="Times New Roman" pitchFamily="18" charset="0"/>
              </a:rPr>
              <a:t>OBIECTIVELE ÎNVĂŢĂRII PRIN COOPERARE</a:t>
            </a:r>
            <a:br>
              <a:rPr lang="ro-RO" sz="1400" b="1"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Valorizează schimburile intelectuale şi verbale, intensifică procesarea informaţiei şi mizează pe o logică a învăţării care ţine cont de opiniile celorlalţi.</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Munca în echipă constituie un stimulent intelectual şi declanşator al schimbului de opinii şi de informaţii.</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Favorizează schimbul de idei şi discuţia, adică toate condiţiile care contribuie la educarea spiritului critic, a obiectivităţii şi a reflexiunii discursive.</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Analiza critică a soluţiilor emise dezvoltă capacităţile de autoevaluare a participanţilor.</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Încurajează la elevi o atitudine deschisă, bazată pe iniţiative personale.</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Favorizează implicarea intensă a elevilor în rezolvarea sarcinilor de învăţare</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Sociabilitatea, acomodarea în roluri diferite, deprinderi ale conduitei disciplinate, deprinderi organizatorice, iniţiativă, formarea şi stabilizarea unor trăsături de personalitate.</a:t>
            </a:r>
            <a:br>
              <a:rPr lang="ro-RO" sz="1400" kern="0" dirty="0">
                <a:solidFill>
                  <a:schemeClr val="accent1">
                    <a:lumMod val="50000"/>
                  </a:schemeClr>
                </a:solidFill>
                <a:latin typeface="Times New Roman" pitchFamily="18" charset="0"/>
                <a:ea typeface="+mj-ea"/>
                <a:cs typeface="Times New Roman" pitchFamily="18" charset="0"/>
              </a:rPr>
            </a:br>
            <a:r>
              <a:rPr lang="ro-RO" sz="1400" kern="0" dirty="0">
                <a:solidFill>
                  <a:schemeClr val="accent1">
                    <a:lumMod val="50000"/>
                  </a:schemeClr>
                </a:solidFill>
                <a:latin typeface="Times New Roman" pitchFamily="18" charset="0"/>
                <a:ea typeface="+mj-ea"/>
                <a:cs typeface="Times New Roman" pitchFamily="18" charset="0"/>
              </a:rPr>
              <a:t>Contribuie la rezolvarea conflictelor pe baza respectului mutual şi conduce la formarea moralei autonome în opoziţie cu morala heteronomă.</a:t>
            </a:r>
            <a:endParaRPr lang="en-US" sz="2000" dirty="0">
              <a:solidFill>
                <a:schemeClr val="accent1">
                  <a:lumMod val="50000"/>
                </a:schemeClr>
              </a:solidFill>
            </a:endParaRPr>
          </a:p>
        </p:txBody>
      </p:sp>
      <p:sp>
        <p:nvSpPr>
          <p:cNvPr id="4" name="Content Placeholder 3"/>
          <p:cNvSpPr>
            <a:spLocks noGrp="1"/>
          </p:cNvSpPr>
          <p:nvPr>
            <p:ph sz="quarter" idx="14"/>
          </p:nvPr>
        </p:nvSpPr>
        <p:spPr>
          <a:xfrm>
            <a:off x="4645025" y="692150"/>
            <a:ext cx="3959225" cy="5114925"/>
          </a:xfrm>
          <a:ln>
            <a:solidFill>
              <a:schemeClr val="accent1">
                <a:lumMod val="60000"/>
                <a:lumOff val="40000"/>
              </a:schemeClr>
            </a:solidFill>
          </a:ln>
        </p:spPr>
        <p:txBody>
          <a:bodyPr rtlCol="0">
            <a:normAutofit fontScale="70000" lnSpcReduction="20000"/>
          </a:bodyPr>
          <a:lstStyle/>
          <a:p>
            <a:pPr indent="-342900" algn="just" eaLnBrk="1" hangingPunct="1">
              <a:lnSpc>
                <a:spcPct val="80000"/>
              </a:lnSpc>
              <a:buClr>
                <a:srgbClr val="FFCC66"/>
              </a:buClr>
              <a:buSzPct val="80000"/>
              <a:buFont typeface="Wingdings 2" pitchFamily="18" charset="2"/>
              <a:buNone/>
              <a:defRPr/>
            </a:pPr>
            <a:r>
              <a:rPr lang="ro-RO" sz="2300" kern="0" dirty="0">
                <a:solidFill>
                  <a:schemeClr val="accent1">
                    <a:lumMod val="50000"/>
                  </a:schemeClr>
                </a:solidFill>
                <a:latin typeface="Times New Roman" pitchFamily="18" charset="0"/>
                <a:cs typeface="Times New Roman" pitchFamily="18" charset="0"/>
              </a:rPr>
              <a:t>REGULI CE TREBUIE RESPECTATE ATUNCI CÂND SE ORGANIZEAZĂ ÎNVĂŢAREA PE ECHIPE</a:t>
            </a:r>
            <a:r>
              <a:rPr lang="ro-RO" sz="2300" kern="0" dirty="0" smtClean="0">
                <a:solidFill>
                  <a:schemeClr val="accent1">
                    <a:lumMod val="50000"/>
                  </a:schemeClr>
                </a:solidFill>
                <a:latin typeface="Times New Roman" pitchFamily="18" charset="0"/>
                <a:cs typeface="Times New Roman" pitchFamily="18" charset="0"/>
              </a:rPr>
              <a:t>:</a:t>
            </a:r>
          </a:p>
          <a:p>
            <a:pPr indent="-342900" algn="just" eaLnBrk="1" hangingPunct="1">
              <a:lnSpc>
                <a:spcPct val="80000"/>
              </a:lnSpc>
              <a:buClr>
                <a:srgbClr val="FFCC66"/>
              </a:buClr>
              <a:buSzPct val="80000"/>
              <a:buFont typeface="Wingdings 2" pitchFamily="18" charset="2"/>
              <a:buNone/>
              <a:defRPr/>
            </a:pPr>
            <a:endParaRPr lang="ro-RO" sz="23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Elaborarea unui plan de lucru în care se trec: elementele importante de studiat, sarcinile fiecărui membru, subtemele, aplicaţiile, locul de desfăşurare etc.</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Explicaţiile profesorului asupra importanţei temei de studiu şi a avantajelor muncii în grup pentru rezolvarea ei.</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Oferirea elevilor spre rezolvare a unei sarcini relevante din punct de vedere cognitiv şi social.</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Optarea pentru un număr optim de membri în grup (4-5) şi crearea unor echipe eterogene.</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Crearea posibilităţii membrilor echipei de a fi consiliaţi.</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Crearea unei atmosfere propice de lucru şi a unui spaţiu adecvat.</a:t>
            </a:r>
          </a:p>
          <a:p>
            <a:pPr indent="-342900" algn="just" eaLnBrk="1" hangingPunct="1">
              <a:lnSpc>
                <a:spcPct val="80000"/>
              </a:lnSpc>
              <a:buClr>
                <a:srgbClr val="FFCC66"/>
              </a:buClr>
              <a:buSzPct val="80000"/>
              <a:buFontTx/>
              <a:buChar char="•"/>
              <a:defRPr/>
            </a:pPr>
            <a:endParaRPr lang="ro-RO" sz="2100" kern="0" dirty="0">
              <a:solidFill>
                <a:schemeClr val="accent1">
                  <a:lumMod val="50000"/>
                </a:schemeClr>
              </a:solidFill>
              <a:latin typeface="Times New Roman" pitchFamily="18" charset="0"/>
              <a:cs typeface="Times New Roman" pitchFamily="18" charset="0"/>
            </a:endParaRPr>
          </a:p>
          <a:p>
            <a:pPr indent="-342900" algn="just" eaLnBrk="1" hangingPunct="1">
              <a:lnSpc>
                <a:spcPct val="80000"/>
              </a:lnSpc>
              <a:buClr>
                <a:srgbClr val="FFCC66"/>
              </a:buClr>
              <a:buSzPct val="80000"/>
              <a:buFontTx/>
              <a:buChar char="•"/>
              <a:defRPr/>
            </a:pPr>
            <a:r>
              <a:rPr lang="ro-RO" sz="2100" kern="0" dirty="0">
                <a:solidFill>
                  <a:schemeClr val="accent1">
                    <a:lumMod val="50000"/>
                  </a:schemeClr>
                </a:solidFill>
                <a:latin typeface="Times New Roman" pitchFamily="18" charset="0"/>
                <a:cs typeface="Times New Roman" pitchFamily="18" charset="0"/>
              </a:rPr>
              <a:t>Explicarea modului de evaluare a muncii colective şi a fiecărui membru în parte.</a:t>
            </a:r>
            <a:endParaRPr lang="en-US" sz="2100" kern="0" dirty="0">
              <a:solidFill>
                <a:schemeClr val="accent1">
                  <a:lumMod val="50000"/>
                </a:schemeClr>
              </a:solidFill>
              <a:latin typeface="Times New Roman" pitchFamily="18" charset="0"/>
              <a:cs typeface="Times New Roman" pitchFamily="18" charset="0"/>
            </a:endParaRPr>
          </a:p>
          <a:p>
            <a:pPr indent="-274320" eaLnBrk="1" fontAlgn="auto" hangingPunct="1">
              <a:spcAft>
                <a:spcPts val="0"/>
              </a:spcAft>
              <a:defRP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476250"/>
            <a:ext cx="8020050" cy="2089150"/>
          </a:xfrm>
          <a:ln>
            <a:solidFill>
              <a:schemeClr val="accent1">
                <a:lumMod val="60000"/>
                <a:lumOff val="40000"/>
              </a:schemeClr>
            </a:solidFill>
          </a:ln>
        </p:spPr>
        <p:txBody>
          <a:bodyPr rtlCol="0">
            <a:normAutofit fontScale="90000"/>
          </a:bodyPr>
          <a:lstStyle/>
          <a:p>
            <a:pPr eaLnBrk="1" hangingPunct="1">
              <a:defRPr/>
            </a:pPr>
            <a:r>
              <a:rPr lang="ro-RO" sz="1300" b="1" dirty="0">
                <a:solidFill>
                  <a:schemeClr val="tx1">
                    <a:lumMod val="95000"/>
                    <a:lumOff val="5000"/>
                  </a:schemeClr>
                </a:solidFill>
                <a:latin typeface="Times New Roman" pitchFamily="18" charset="0"/>
                <a:ea typeface="+mn-ea"/>
                <a:cs typeface="Times New Roman" pitchFamily="18" charset="0"/>
              </a:rPr>
              <a:t>ETAPELE ÎNVĂŢĂRII PRIN COOPERARE</a:t>
            </a:r>
            <a:br>
              <a:rPr lang="ro-RO" sz="1300" b="1" dirty="0">
                <a:solidFill>
                  <a:schemeClr val="tx1">
                    <a:lumMod val="95000"/>
                    <a:lumOff val="5000"/>
                  </a:schemeClr>
                </a:solidFill>
                <a:latin typeface="Times New Roman" pitchFamily="18" charset="0"/>
                <a:ea typeface="+mn-ea"/>
                <a:cs typeface="Times New Roman" pitchFamily="18" charset="0"/>
              </a:rPr>
            </a:br>
            <a:r>
              <a:rPr lang="ro-RO" sz="1300" b="1" dirty="0">
                <a:solidFill>
                  <a:schemeClr val="tx1">
                    <a:lumMod val="95000"/>
                    <a:lumOff val="5000"/>
                  </a:schemeClr>
                </a:solidFill>
                <a:latin typeface="Times New Roman" pitchFamily="18" charset="0"/>
                <a:ea typeface="+mn-ea"/>
                <a:cs typeface="Times New Roman" pitchFamily="18" charset="0"/>
              </a:rPr>
              <a:t> O primă etapă </a:t>
            </a:r>
            <a:r>
              <a:rPr lang="ro-RO" sz="1300" dirty="0">
                <a:solidFill>
                  <a:schemeClr val="tx1">
                    <a:lumMod val="95000"/>
                    <a:lumOff val="5000"/>
                  </a:schemeClr>
                </a:solidFill>
                <a:latin typeface="Times New Roman" pitchFamily="18" charset="0"/>
                <a:ea typeface="+mn-ea"/>
                <a:cs typeface="Times New Roman" pitchFamily="18" charset="0"/>
              </a:rPr>
              <a:t>are în vedere constituirea grupului de</a:t>
            </a:r>
            <a:br>
              <a:rPr lang="ro-RO" sz="1300" dirty="0">
                <a:solidFill>
                  <a:schemeClr val="tx1">
                    <a:lumMod val="95000"/>
                    <a:lumOff val="5000"/>
                  </a:schemeClr>
                </a:solidFill>
                <a:latin typeface="Times New Roman" pitchFamily="18" charset="0"/>
                <a:ea typeface="+mn-ea"/>
                <a:cs typeface="Times New Roman" pitchFamily="18" charset="0"/>
              </a:rPr>
            </a:br>
            <a:r>
              <a:rPr lang="ro-RO" sz="1300" dirty="0">
                <a:solidFill>
                  <a:schemeClr val="tx1">
                    <a:lumMod val="95000"/>
                    <a:lumOff val="5000"/>
                  </a:schemeClr>
                </a:solidFill>
                <a:latin typeface="Times New Roman" pitchFamily="18" charset="0"/>
                <a:ea typeface="+mn-ea"/>
                <a:cs typeface="Times New Roman" pitchFamily="18" charset="0"/>
              </a:rPr>
              <a:t>lucru. Membrii grupului trebuie să aibă anumite calităţi: să fie toleranţi faţă de părerile colegilor, să aibă optime abilităţi de comunicare, să nu fie egoişti, să acorde şi să primească ajutor etc.</a:t>
            </a:r>
            <a:br>
              <a:rPr lang="ro-RO" sz="1300" dirty="0">
                <a:solidFill>
                  <a:schemeClr val="tx1">
                    <a:lumMod val="95000"/>
                    <a:lumOff val="5000"/>
                  </a:schemeClr>
                </a:solidFill>
                <a:latin typeface="Times New Roman" pitchFamily="18" charset="0"/>
                <a:ea typeface="+mn-ea"/>
                <a:cs typeface="Times New Roman" pitchFamily="18" charset="0"/>
              </a:rPr>
            </a:br>
            <a:r>
              <a:rPr lang="ro-RO" sz="1300" b="1" dirty="0">
                <a:solidFill>
                  <a:schemeClr val="tx1">
                    <a:lumMod val="95000"/>
                    <a:lumOff val="5000"/>
                  </a:schemeClr>
                </a:solidFill>
                <a:latin typeface="Times New Roman" pitchFamily="18" charset="0"/>
                <a:ea typeface="+mn-ea"/>
                <a:cs typeface="Times New Roman" pitchFamily="18" charset="0"/>
              </a:rPr>
              <a:t>A doua etapă</a:t>
            </a:r>
            <a:r>
              <a:rPr lang="ro-RO" sz="1300" dirty="0">
                <a:solidFill>
                  <a:schemeClr val="tx1">
                    <a:lumMod val="95000"/>
                    <a:lumOff val="5000"/>
                  </a:schemeClr>
                </a:solidFill>
                <a:latin typeface="Times New Roman" pitchFamily="18" charset="0"/>
                <a:ea typeface="+mn-ea"/>
                <a:cs typeface="Times New Roman" pitchFamily="18" charset="0"/>
              </a:rPr>
              <a:t> se concretizează atunci când participanţii se confruntă cu situaţia de rezolvat şi sunt stimulaţi să lucreze împreună pentru a o rezolva.</a:t>
            </a:r>
            <a:br>
              <a:rPr lang="ro-RO" sz="1300" dirty="0">
                <a:solidFill>
                  <a:schemeClr val="tx1">
                    <a:lumMod val="95000"/>
                    <a:lumOff val="5000"/>
                  </a:schemeClr>
                </a:solidFill>
                <a:latin typeface="Times New Roman" pitchFamily="18" charset="0"/>
                <a:ea typeface="+mn-ea"/>
                <a:cs typeface="Times New Roman" pitchFamily="18" charset="0"/>
              </a:rPr>
            </a:br>
            <a:r>
              <a:rPr lang="ro-RO" sz="1300" b="1" dirty="0">
                <a:solidFill>
                  <a:schemeClr val="tx1">
                    <a:lumMod val="95000"/>
                    <a:lumOff val="5000"/>
                  </a:schemeClr>
                </a:solidFill>
                <a:latin typeface="Times New Roman" pitchFamily="18" charset="0"/>
                <a:ea typeface="+mn-ea"/>
                <a:cs typeface="Times New Roman" pitchFamily="18" charset="0"/>
              </a:rPr>
              <a:t>A treia etapă</a:t>
            </a:r>
            <a:r>
              <a:rPr lang="ro-RO" sz="1300" dirty="0">
                <a:solidFill>
                  <a:schemeClr val="tx1">
                    <a:lumMod val="95000"/>
                    <a:lumOff val="5000"/>
                  </a:schemeClr>
                </a:solidFill>
                <a:latin typeface="Times New Roman" pitchFamily="18" charset="0"/>
                <a:ea typeface="+mn-ea"/>
                <a:cs typeface="Times New Roman" pitchFamily="18" charset="0"/>
              </a:rPr>
              <a:t> este destinată reflecţiilor, incubaţiei şi tatonărilor.</a:t>
            </a:r>
            <a:br>
              <a:rPr lang="ro-RO" sz="1300" dirty="0">
                <a:solidFill>
                  <a:schemeClr val="tx1">
                    <a:lumMod val="95000"/>
                    <a:lumOff val="5000"/>
                  </a:schemeClr>
                </a:solidFill>
                <a:latin typeface="Times New Roman" pitchFamily="18" charset="0"/>
                <a:ea typeface="+mn-ea"/>
                <a:cs typeface="Times New Roman" pitchFamily="18" charset="0"/>
              </a:rPr>
            </a:br>
            <a:r>
              <a:rPr lang="ro-RO" sz="1300" b="1" dirty="0">
                <a:solidFill>
                  <a:schemeClr val="tx1">
                    <a:lumMod val="95000"/>
                    <a:lumOff val="5000"/>
                  </a:schemeClr>
                </a:solidFill>
                <a:latin typeface="Times New Roman" pitchFamily="18" charset="0"/>
                <a:ea typeface="+mn-ea"/>
                <a:cs typeface="Times New Roman" pitchFamily="18" charset="0"/>
              </a:rPr>
              <a:t>A patra etapă</a:t>
            </a:r>
            <a:r>
              <a:rPr lang="ro-RO" sz="1300" dirty="0">
                <a:solidFill>
                  <a:schemeClr val="tx1">
                    <a:lumMod val="95000"/>
                    <a:lumOff val="5000"/>
                  </a:schemeClr>
                </a:solidFill>
                <a:latin typeface="Times New Roman" pitchFamily="18" charset="0"/>
                <a:ea typeface="+mn-ea"/>
                <a:cs typeface="Times New Roman" pitchFamily="18" charset="0"/>
              </a:rPr>
              <a:t> este rezervată dezbaterilor colective, când sunt confruntate ideile, sunt analizate erorile şi punctele forte.</a:t>
            </a:r>
            <a:br>
              <a:rPr lang="ro-RO" sz="1300" dirty="0">
                <a:solidFill>
                  <a:schemeClr val="tx1">
                    <a:lumMod val="95000"/>
                    <a:lumOff val="5000"/>
                  </a:schemeClr>
                </a:solidFill>
                <a:latin typeface="Times New Roman" pitchFamily="18" charset="0"/>
                <a:ea typeface="+mn-ea"/>
                <a:cs typeface="Times New Roman" pitchFamily="18" charset="0"/>
              </a:rPr>
            </a:br>
            <a:r>
              <a:rPr lang="ro-RO" sz="1300" b="1" dirty="0">
                <a:solidFill>
                  <a:schemeClr val="tx1">
                    <a:lumMod val="95000"/>
                    <a:lumOff val="5000"/>
                  </a:schemeClr>
                </a:solidFill>
                <a:latin typeface="Times New Roman" pitchFamily="18" charset="0"/>
                <a:ea typeface="+mn-ea"/>
                <a:cs typeface="Times New Roman" pitchFamily="18" charset="0"/>
              </a:rPr>
              <a:t>A cincea etapă </a:t>
            </a:r>
            <a:r>
              <a:rPr lang="ro-RO" sz="1300" dirty="0">
                <a:solidFill>
                  <a:schemeClr val="tx1">
                    <a:lumMod val="95000"/>
                    <a:lumOff val="5000"/>
                  </a:schemeClr>
                </a:solidFill>
                <a:latin typeface="Times New Roman" pitchFamily="18" charset="0"/>
                <a:ea typeface="+mn-ea"/>
                <a:cs typeface="Times New Roman" pitchFamily="18" charset="0"/>
              </a:rPr>
              <a:t>se referă la structurarea demersurilor către finalul dezbaterii cu obţinerea concluziilor şi cu soluţionarea problemei</a:t>
            </a:r>
            <a:r>
              <a:rPr lang="ro-RO" sz="2200" dirty="0">
                <a:solidFill>
                  <a:schemeClr val="tx1">
                    <a:lumMod val="95000"/>
                    <a:lumOff val="5000"/>
                  </a:schemeClr>
                </a:solidFill>
                <a:latin typeface="Times New Roman" pitchFamily="18" charset="0"/>
                <a:ea typeface="+mn-ea"/>
                <a:cs typeface="Times New Roman" pitchFamily="18" charset="0"/>
              </a:rPr>
              <a:t>.</a:t>
            </a:r>
            <a:r>
              <a:rPr lang="ro-RO" sz="2000" dirty="0">
                <a:solidFill>
                  <a:srgbClr val="FFFFFF"/>
                </a:solidFill>
                <a:latin typeface="Arial" charset="0"/>
                <a:ea typeface="+mn-ea"/>
                <a:cs typeface="Arial" charset="0"/>
              </a:rPr>
              <a:t/>
            </a:r>
            <a:br>
              <a:rPr lang="ro-RO" sz="2000" dirty="0">
                <a:solidFill>
                  <a:srgbClr val="FFFFFF"/>
                </a:solidFill>
                <a:latin typeface="Arial" charset="0"/>
                <a:ea typeface="+mn-ea"/>
                <a:cs typeface="Arial" charset="0"/>
              </a:rPr>
            </a:br>
            <a:endParaRPr lang="en-US" sz="1000" dirty="0">
              <a:latin typeface="Times New Roman" pitchFamily="18" charset="0"/>
              <a:cs typeface="Times New Roman" pitchFamily="18" charset="0"/>
            </a:endParaRPr>
          </a:p>
        </p:txBody>
      </p:sp>
      <p:sp>
        <p:nvSpPr>
          <p:cNvPr id="3" name="Content Placeholder 2"/>
          <p:cNvSpPr>
            <a:spLocks noGrp="1"/>
          </p:cNvSpPr>
          <p:nvPr>
            <p:ph sz="half" idx="1"/>
          </p:nvPr>
        </p:nvSpPr>
        <p:spPr>
          <a:xfrm>
            <a:off x="684213" y="2349500"/>
            <a:ext cx="4032250" cy="3675063"/>
          </a:xfrm>
          <a:ln>
            <a:solidFill>
              <a:schemeClr val="accent1">
                <a:lumMod val="60000"/>
                <a:lumOff val="40000"/>
              </a:schemeClr>
            </a:solidFill>
          </a:ln>
        </p:spPr>
        <p:txBody>
          <a:bodyPr rtlCol="0">
            <a:normAutofit lnSpcReduction="10000"/>
          </a:bodyPr>
          <a:lstStyle/>
          <a:p>
            <a:pPr indent="-274320" eaLnBrk="1" fontAlgn="auto" hangingPunct="1">
              <a:spcAft>
                <a:spcPts val="0"/>
              </a:spcAft>
              <a:defRPr/>
            </a:pPr>
            <a:r>
              <a:rPr lang="ro-RO" sz="1400" b="1" dirty="0">
                <a:solidFill>
                  <a:srgbClr val="669900"/>
                </a:solidFill>
              </a:rPr>
              <a:t>Evaluarea</a:t>
            </a:r>
            <a:r>
              <a:rPr lang="en-US" sz="1400" b="1" dirty="0">
                <a:solidFill>
                  <a:srgbClr val="669900"/>
                </a:solidFill>
              </a:rPr>
              <a:t>\</a:t>
            </a:r>
            <a:r>
              <a:rPr lang="ro-RO" sz="1400" b="1" dirty="0">
                <a:solidFill>
                  <a:srgbClr val="669900"/>
                </a:solidFill>
              </a:rPr>
              <a:t>autoevaluarea rezultatelor prin învăţarea prin </a:t>
            </a:r>
            <a:r>
              <a:rPr lang="ro-RO" sz="1400" b="1" dirty="0" smtClean="0">
                <a:solidFill>
                  <a:srgbClr val="669900"/>
                </a:solidFill>
              </a:rPr>
              <a:t>cooperare</a:t>
            </a:r>
          </a:p>
          <a:p>
            <a:pPr indent="-274320" eaLnBrk="1" fontAlgn="auto" hangingPunct="1">
              <a:spcAft>
                <a:spcPts val="0"/>
              </a:spcAft>
              <a:defRPr/>
            </a:pPr>
            <a:r>
              <a:rPr lang="ro-RO" sz="1400" b="1" dirty="0">
                <a:latin typeface="Arial" charset="0"/>
              </a:rPr>
              <a:t>Este o evaluare dinamică, în care performanţa celui evaluat este mediată şi ghidată de un alt individ, cu scopul de a determina potenţialul individual de pe urma căruia cel evaluat poate profita prin instrucţie şi educaţie</a:t>
            </a:r>
            <a:r>
              <a:rPr lang="en-US" sz="1400" b="1" dirty="0">
                <a:latin typeface="Arial" charset="0"/>
              </a:rPr>
              <a:t>.</a:t>
            </a:r>
            <a:endParaRPr lang="ro-RO" sz="1400" b="1" dirty="0">
              <a:latin typeface="Arial" charset="0"/>
            </a:endParaRPr>
          </a:p>
          <a:p>
            <a:pPr indent="-274320" eaLnBrk="1" fontAlgn="auto" hangingPunct="1">
              <a:spcAft>
                <a:spcPts val="0"/>
              </a:spcAft>
              <a:defRPr/>
            </a:pPr>
            <a:r>
              <a:rPr lang="ro-RO" sz="1400" b="1" dirty="0">
                <a:latin typeface="Arial" charset="0"/>
              </a:rPr>
              <a:t>Evaluarea postmodernă </a:t>
            </a:r>
            <a:r>
              <a:rPr lang="ro-RO" sz="1400" b="1" u="sng" dirty="0">
                <a:latin typeface="Arial" charset="0"/>
              </a:rPr>
              <a:t>transferă evaluarea centrată pe iniţiativa profesorului de a controla la cea care pune accentul pe iniţiativa elevului de a reflecta permanent la procesul de cunoaştere</a:t>
            </a:r>
            <a:r>
              <a:rPr lang="ro-RO" sz="1400" b="1" dirty="0">
                <a:latin typeface="Arial" charset="0"/>
              </a:rPr>
              <a:t> în care este implicat. Din acest punct de vedere, învăţarea prin cooperare integrează organic evaluarea şi autoevaluarea.</a:t>
            </a:r>
            <a:endParaRPr lang="en-US" sz="1400" dirty="0"/>
          </a:p>
        </p:txBody>
      </p:sp>
      <p:sp>
        <p:nvSpPr>
          <p:cNvPr id="5" name="Content Placeholder 4"/>
          <p:cNvSpPr>
            <a:spLocks noGrp="1"/>
          </p:cNvSpPr>
          <p:nvPr>
            <p:ph sz="quarter" idx="3"/>
          </p:nvPr>
        </p:nvSpPr>
        <p:spPr>
          <a:xfrm>
            <a:off x="5219700" y="2420938"/>
            <a:ext cx="3168650" cy="3565525"/>
          </a:xfrm>
          <a:ln>
            <a:solidFill>
              <a:schemeClr val="accent1">
                <a:lumMod val="60000"/>
                <a:lumOff val="40000"/>
              </a:schemeClr>
            </a:solidFill>
          </a:ln>
        </p:spPr>
        <p:txBody>
          <a:bodyPr rtlCol="0">
            <a:normAutofit fontScale="55000" lnSpcReduction="20000"/>
          </a:bodyPr>
          <a:lstStyle/>
          <a:p>
            <a:pPr indent="-274320" eaLnBrk="1" fontAlgn="auto" hangingPunct="1">
              <a:spcAft>
                <a:spcPts val="0"/>
              </a:spcAft>
              <a:defRPr/>
            </a:pPr>
            <a:r>
              <a:rPr lang="ro-RO" b="1" u="sng" dirty="0">
                <a:solidFill>
                  <a:schemeClr val="folHlink"/>
                </a:solidFill>
                <a:latin typeface="Arial" charset="0"/>
              </a:rPr>
              <a:t>Obiectivele evaluării cooperative</a:t>
            </a:r>
            <a:r>
              <a:rPr lang="ro-RO" b="1" dirty="0">
                <a:solidFill>
                  <a:schemeClr val="folHlink"/>
                </a:solidFill>
                <a:latin typeface="Arial" charset="0"/>
              </a:rPr>
              <a:t>:</a:t>
            </a:r>
          </a:p>
          <a:p>
            <a:pPr indent="-274320" eaLnBrk="1" fontAlgn="auto" hangingPunct="1">
              <a:spcAft>
                <a:spcPts val="0"/>
              </a:spcAft>
              <a:defRPr/>
            </a:pPr>
            <a:r>
              <a:rPr lang="ro-RO" b="1" dirty="0">
                <a:latin typeface="Arial" charset="0"/>
              </a:rPr>
              <a:t>   </a:t>
            </a:r>
            <a:r>
              <a:rPr lang="en-US" b="1" dirty="0">
                <a:latin typeface="Arial" charset="0"/>
              </a:rPr>
              <a:t>C</a:t>
            </a:r>
            <a:r>
              <a:rPr lang="ro-RO" b="1" dirty="0">
                <a:latin typeface="Arial" charset="0"/>
              </a:rPr>
              <a:t>alitatea învăţării prin întâlniri ale membrilor grupului pentru stabilirea obiectivelor de învăţare;</a:t>
            </a:r>
          </a:p>
          <a:p>
            <a:pPr indent="-274320" eaLnBrk="1" fontAlgn="auto" hangingPunct="1">
              <a:spcAft>
                <a:spcPts val="0"/>
              </a:spcAft>
              <a:defRPr/>
            </a:pPr>
            <a:r>
              <a:rPr lang="ro-RO" b="1" dirty="0">
                <a:latin typeface="Arial" charset="0"/>
              </a:rPr>
              <a:t>   Procesele cognitive şi aplicarea strategiilor de învăţare prin testele standard;</a:t>
            </a:r>
          </a:p>
          <a:p>
            <a:pPr indent="-274320" eaLnBrk="1" fontAlgn="auto" hangingPunct="1">
              <a:spcAft>
                <a:spcPts val="0"/>
              </a:spcAft>
              <a:defRPr/>
            </a:pPr>
            <a:r>
              <a:rPr lang="ro-RO" b="1" dirty="0">
                <a:latin typeface="Arial" charset="0"/>
              </a:rPr>
              <a:t>  Abilităţi şi competenţe prin teste compuse de profesor</a:t>
            </a:r>
            <a:r>
              <a:rPr lang="en-US" b="1" dirty="0">
                <a:latin typeface="Arial" charset="0"/>
              </a:rPr>
              <a:t>;</a:t>
            </a:r>
            <a:endParaRPr lang="ro-RO" b="1" dirty="0">
              <a:latin typeface="Arial" charset="0"/>
            </a:endParaRPr>
          </a:p>
          <a:p>
            <a:pPr indent="-274320" eaLnBrk="1" fontAlgn="auto" hangingPunct="1">
              <a:spcAft>
                <a:spcPts val="0"/>
              </a:spcAft>
              <a:defRPr/>
            </a:pPr>
            <a:r>
              <a:rPr lang="ro-RO" b="1" dirty="0">
                <a:latin typeface="Arial" charset="0"/>
              </a:rPr>
              <a:t>  Atitudini şi opinii ale el</a:t>
            </a:r>
            <a:r>
              <a:rPr lang="en-US" b="1" dirty="0">
                <a:latin typeface="Arial" charset="0"/>
              </a:rPr>
              <a:t>e</a:t>
            </a:r>
            <a:r>
              <a:rPr lang="ro-RO" b="1" dirty="0">
                <a:latin typeface="Arial" charset="0"/>
              </a:rPr>
              <a:t>vilor prin compoziţii scrise sau dezbateri;</a:t>
            </a:r>
          </a:p>
          <a:p>
            <a:pPr indent="-274320" eaLnBrk="1" fontAlgn="auto" hangingPunct="1">
              <a:spcAft>
                <a:spcPts val="0"/>
              </a:spcAft>
              <a:defRPr/>
            </a:pPr>
            <a:r>
              <a:rPr lang="ro-RO" b="1" dirty="0">
                <a:latin typeface="Arial" charset="0"/>
              </a:rPr>
              <a:t>  Deprinderi de lucru prin prezentări sau susţineri orale, postere, proiecte, portofolii, observaţii directe, chestionare, interviuri, jurnale de studiu</a:t>
            </a:r>
            <a:r>
              <a:rPr lang="en-US" b="1" dirty="0">
                <a:latin typeface="Arial" charset="0"/>
              </a:rPr>
              <a:t>.</a:t>
            </a:r>
          </a:p>
          <a:p>
            <a:pPr indent="-274320" eaLnBrk="1" fontAlgn="auto" hangingPunct="1">
              <a:spcAft>
                <a:spcPts val="0"/>
              </a:spcAft>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850" y="857250"/>
            <a:ext cx="3913188" cy="5149850"/>
          </a:xfrm>
        </p:spPr>
        <p:txBody>
          <a:bodyPr rtlCol="0">
            <a:normAutofit/>
          </a:bodyPr>
          <a:lstStyle/>
          <a:p>
            <a:pPr indent="-274320" eaLnBrk="1" fontAlgn="auto" hangingPunct="1">
              <a:spcAft>
                <a:spcPts val="0"/>
              </a:spcAft>
              <a:defRPr/>
            </a:pPr>
            <a:r>
              <a:rPr lang="ro-RO" sz="1800" kern="0" dirty="0" smtClean="0">
                <a:solidFill>
                  <a:srgbClr val="FF9900"/>
                </a:solidFill>
                <a:latin typeface="Tahoma"/>
                <a:ea typeface="+mj-ea"/>
                <a:cs typeface="Arial"/>
              </a:rPr>
              <a:t>Metoda cubului</a:t>
            </a:r>
          </a:p>
          <a:p>
            <a:pPr marL="68580" indent="0" eaLnBrk="1" hangingPunct="1">
              <a:spcAft>
                <a:spcPts val="0"/>
              </a:spcAft>
              <a:buFont typeface="Wingdings 2" pitchFamily="18" charset="2"/>
              <a:buNone/>
              <a:defRPr/>
            </a:pPr>
            <a:r>
              <a:rPr lang="ro-RO" sz="1600" dirty="0"/>
              <a:t>Instrucţiunile de pe feţele cubului</a:t>
            </a:r>
            <a:endParaRPr lang="en-US" sz="1600" dirty="0"/>
          </a:p>
          <a:p>
            <a:pPr marL="68580" indent="0" eaLnBrk="1" hangingPunct="1">
              <a:spcAft>
                <a:spcPts val="0"/>
              </a:spcAft>
              <a:buFont typeface="Wingdings 2" pitchFamily="18" charset="2"/>
              <a:buNone/>
              <a:defRPr/>
            </a:pPr>
            <a:r>
              <a:rPr lang="ro-RO" sz="1600" dirty="0"/>
              <a:t>Sarcina de lucru pe care o cere</a:t>
            </a:r>
            <a:endParaRPr lang="en-US" sz="1600" dirty="0"/>
          </a:p>
          <a:p>
            <a:pPr indent="-274320" eaLnBrk="1" hangingPunct="1">
              <a:spcAft>
                <a:spcPts val="0"/>
              </a:spcAft>
              <a:defRPr/>
            </a:pPr>
            <a:r>
              <a:rPr lang="ro-RO" sz="1600" dirty="0">
                <a:solidFill>
                  <a:srgbClr val="FF0000"/>
                </a:solidFill>
              </a:rPr>
              <a:t>1. Descrie </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Cum arată?</a:t>
            </a:r>
            <a:endParaRPr lang="en-US" sz="1600" dirty="0"/>
          </a:p>
          <a:p>
            <a:pPr indent="-274320" eaLnBrk="1" hangingPunct="1">
              <a:spcAft>
                <a:spcPts val="0"/>
              </a:spcAft>
              <a:defRPr/>
            </a:pPr>
            <a:r>
              <a:rPr lang="ro-RO" sz="1600" dirty="0">
                <a:solidFill>
                  <a:srgbClr val="FF0000"/>
                </a:solidFill>
              </a:rPr>
              <a:t>2. Compară</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Cu cine, cu ce seamănă şi de cine diferă?</a:t>
            </a:r>
            <a:endParaRPr lang="en-US" sz="1600" dirty="0"/>
          </a:p>
          <a:p>
            <a:pPr indent="-274320" eaLnBrk="1" hangingPunct="1">
              <a:spcAft>
                <a:spcPts val="0"/>
              </a:spcAft>
              <a:defRPr/>
            </a:pPr>
            <a:r>
              <a:rPr lang="ro-RO" sz="1600" dirty="0">
                <a:solidFill>
                  <a:srgbClr val="FF0000"/>
                </a:solidFill>
              </a:rPr>
              <a:t>3. Asociază</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La ce te face să te gândeşti?</a:t>
            </a:r>
            <a:endParaRPr lang="en-US" sz="1600" dirty="0"/>
          </a:p>
          <a:p>
            <a:pPr indent="-274320" eaLnBrk="1" hangingPunct="1">
              <a:spcAft>
                <a:spcPts val="0"/>
              </a:spcAft>
              <a:defRPr/>
            </a:pPr>
            <a:r>
              <a:rPr lang="ro-RO" sz="1600" dirty="0">
                <a:solidFill>
                  <a:srgbClr val="FF0000"/>
                </a:solidFill>
              </a:rPr>
              <a:t>4. Aplică</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Cum poate fi folosit?</a:t>
            </a:r>
            <a:endParaRPr lang="en-US" sz="1600" dirty="0"/>
          </a:p>
          <a:p>
            <a:pPr indent="-274320" eaLnBrk="1" hangingPunct="1">
              <a:spcAft>
                <a:spcPts val="0"/>
              </a:spcAft>
              <a:defRPr/>
            </a:pPr>
            <a:r>
              <a:rPr lang="ro-RO" sz="1600" dirty="0">
                <a:solidFill>
                  <a:srgbClr val="FF0000"/>
                </a:solidFill>
              </a:rPr>
              <a:t>5. Analizează</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Ce conţine? Din ce este făcut?</a:t>
            </a:r>
            <a:endParaRPr lang="en-US" sz="1600" dirty="0"/>
          </a:p>
          <a:p>
            <a:pPr indent="-274320" eaLnBrk="1" hangingPunct="1">
              <a:spcAft>
                <a:spcPts val="0"/>
              </a:spcAft>
              <a:defRPr/>
            </a:pPr>
            <a:r>
              <a:rPr lang="ro-RO" sz="1600" dirty="0">
                <a:solidFill>
                  <a:srgbClr val="FF0000"/>
                </a:solidFill>
              </a:rPr>
              <a:t>6. Argumentează</a:t>
            </a:r>
            <a:endParaRPr lang="en-US" sz="1600" dirty="0">
              <a:solidFill>
                <a:srgbClr val="FF0000"/>
              </a:solidFill>
            </a:endParaRPr>
          </a:p>
          <a:p>
            <a:pPr marL="68580" indent="0" eaLnBrk="1" hangingPunct="1">
              <a:spcAft>
                <a:spcPts val="0"/>
              </a:spcAft>
              <a:buFont typeface="Wingdings 2" pitchFamily="18" charset="2"/>
              <a:buNone/>
              <a:defRPr/>
            </a:pPr>
            <a:r>
              <a:rPr lang="ro-RO" sz="1600" dirty="0"/>
              <a:t>Este bun sau rău, dorit sau nedorit, folositor sau nefolositor? De ce?</a:t>
            </a:r>
            <a:endParaRPr lang="en-US" sz="1600" dirty="0"/>
          </a:p>
          <a:p>
            <a:pPr indent="-274320" eaLnBrk="1" fontAlgn="auto" hangingPunct="1">
              <a:spcAft>
                <a:spcPts val="0"/>
              </a:spcAft>
              <a:defRPr/>
            </a:pPr>
            <a:endParaRPr lang="en-US" sz="1800" dirty="0"/>
          </a:p>
        </p:txBody>
      </p:sp>
      <p:sp>
        <p:nvSpPr>
          <p:cNvPr id="3" name="Title 2"/>
          <p:cNvSpPr>
            <a:spLocks noGrp="1"/>
          </p:cNvSpPr>
          <p:nvPr>
            <p:ph type="title"/>
          </p:nvPr>
        </p:nvSpPr>
        <p:spPr>
          <a:xfrm>
            <a:off x="4787900" y="908050"/>
            <a:ext cx="3255963" cy="5113338"/>
          </a:xfrm>
          <a:ln>
            <a:solidFill>
              <a:schemeClr val="accent3">
                <a:lumMod val="50000"/>
              </a:schemeClr>
            </a:solidFill>
          </a:ln>
        </p:spPr>
        <p:txBody>
          <a:bodyPr rtlCol="0">
            <a:noAutofit/>
          </a:bodyPr>
          <a:lstStyle/>
          <a:p>
            <a:pPr eaLnBrk="1" fontAlgn="auto" hangingPunct="1">
              <a:lnSpc>
                <a:spcPct val="80000"/>
              </a:lnSpc>
              <a:spcAft>
                <a:spcPts val="0"/>
              </a:spcAft>
              <a:defRPr/>
            </a:pPr>
            <a:r>
              <a:rPr lang="ro-RO" sz="1400" dirty="0">
                <a:solidFill>
                  <a:schemeClr val="bg2">
                    <a:lumMod val="50000"/>
                  </a:schemeClr>
                </a:solidFill>
                <a:latin typeface="Times New Roman" pitchFamily="18" charset="0"/>
                <a:cs typeface="Times New Roman" pitchFamily="18" charset="0"/>
              </a:rPr>
              <a:t>Turul </a:t>
            </a:r>
            <a:r>
              <a:rPr lang="ro-RO" sz="1400" dirty="0" smtClean="0">
                <a:solidFill>
                  <a:schemeClr val="bg2">
                    <a:lumMod val="50000"/>
                  </a:schemeClr>
                </a:solidFill>
                <a:latin typeface="Times New Roman" pitchFamily="18" charset="0"/>
                <a:cs typeface="Times New Roman" pitchFamily="18" charset="0"/>
              </a:rPr>
              <a:t>galeriei</a:t>
            </a:r>
            <a:br>
              <a:rPr lang="ro-RO" sz="1400" dirty="0" smtClean="0">
                <a:solidFill>
                  <a:schemeClr val="bg2">
                    <a:lumMod val="50000"/>
                  </a:schemeClr>
                </a:solidFill>
                <a:latin typeface="Times New Roman" pitchFamily="18" charset="0"/>
                <a:cs typeface="Times New Roman" pitchFamily="18" charset="0"/>
              </a:rPr>
            </a:br>
            <a:r>
              <a:rPr lang="ro-RO" sz="1400" dirty="0" smtClean="0">
                <a:solidFill>
                  <a:schemeClr val="bg2">
                    <a:lumMod val="50000"/>
                  </a:schemeClr>
                </a:solidFill>
                <a:latin typeface="Times New Roman" pitchFamily="18" charset="0"/>
                <a:cs typeface="Times New Roman" pitchFamily="18" charset="0"/>
              </a:rPr>
              <a:t>Este </a:t>
            </a:r>
            <a:r>
              <a:rPr lang="ro-RO" sz="1400" dirty="0">
                <a:solidFill>
                  <a:schemeClr val="bg2">
                    <a:lumMod val="50000"/>
                  </a:schemeClr>
                </a:solidFill>
                <a:latin typeface="Times New Roman" pitchFamily="18" charset="0"/>
                <a:cs typeface="Times New Roman" pitchFamily="18" charset="0"/>
              </a:rPr>
              <a:t>prin excelenţă o metodă de învăţare prin cooperare ce promovează spiritul critic şi învăţarea eficientă.</a:t>
            </a:r>
            <a:br>
              <a:rPr lang="ro-RO" sz="1400"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Numele provine din specificul metodei în care soluţiile/produsele minţilor elevilor reuniţi în grupuri sunt expuse ca într-o galerie de artă, urmând ca ele să fie evaluate de toţi elevii clasei.</a:t>
            </a:r>
            <a:br>
              <a:rPr lang="ro-RO" sz="1400" dirty="0">
                <a:solidFill>
                  <a:schemeClr val="bg2">
                    <a:lumMod val="50000"/>
                  </a:schemeClr>
                </a:solidFill>
                <a:latin typeface="Times New Roman" pitchFamily="18" charset="0"/>
                <a:cs typeface="Times New Roman" pitchFamily="18" charset="0"/>
              </a:rPr>
            </a:br>
            <a:r>
              <a:rPr lang="ro-RO" sz="1400" b="1" dirty="0">
                <a:solidFill>
                  <a:schemeClr val="bg2">
                    <a:lumMod val="50000"/>
                  </a:schemeClr>
                </a:solidFill>
                <a:latin typeface="Times New Roman" pitchFamily="18" charset="0"/>
                <a:cs typeface="Times New Roman" pitchFamily="18" charset="0"/>
              </a:rPr>
              <a:t>Demers:</a:t>
            </a:r>
            <a:br>
              <a:rPr lang="ro-RO" sz="1400" b="1"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După ce au fost organizaţi în grupuri de 4-5, elevii primesc spre rezolvare o sarcină/problemă, care se pretează la mai multe căi de abordare/rezolvare.</a:t>
            </a:r>
            <a:br>
              <a:rPr lang="ro-RO" sz="1400"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Produsul muncii fiecărui grup se concretizează într-o imagine, schemă, diagramă, inventar de idei, exprimate grafic pe o coală de hârtie sau un carton, realizându-se ceea ce se numeşte un poster.</a:t>
            </a:r>
            <a:br>
              <a:rPr lang="ro-RO" sz="1400"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Posterele se expun pe pereţii salii de clasă, ca într-o expoziţie.</a:t>
            </a:r>
            <a:br>
              <a:rPr lang="ro-RO" sz="1400"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Sub îndrumarea profesorului, grupurile trec pe la fiecare poster pentru a examina soluţiile propuse, pentru a face comentarii, observaţii, propuneri.</a:t>
            </a:r>
            <a:br>
              <a:rPr lang="ro-RO" sz="1400" dirty="0">
                <a:solidFill>
                  <a:schemeClr val="bg2">
                    <a:lumMod val="50000"/>
                  </a:schemeClr>
                </a:solidFill>
                <a:latin typeface="Times New Roman" pitchFamily="18" charset="0"/>
                <a:cs typeface="Times New Roman" pitchFamily="18" charset="0"/>
              </a:rPr>
            </a:br>
            <a:r>
              <a:rPr lang="ro-RO" sz="1400" dirty="0">
                <a:solidFill>
                  <a:schemeClr val="bg2">
                    <a:lumMod val="50000"/>
                  </a:schemeClr>
                </a:solidFill>
                <a:latin typeface="Times New Roman" pitchFamily="18" charset="0"/>
                <a:cs typeface="Times New Roman" pitchFamily="18" charset="0"/>
              </a:rPr>
              <a:t>La sfârşit, fiecare grup revine la propriul poster, analizează comentariile</a:t>
            </a:r>
            <a:r>
              <a:rPr lang="ro-RO" sz="1200" dirty="0">
                <a:effectLst>
                  <a:outerShdw blurRad="38100" dist="38100" dir="2700000" algn="tl">
                    <a:srgbClr val="000000">
                      <a:alpha val="43137"/>
                    </a:srgbClr>
                  </a:outerShdw>
                </a:effectLst>
                <a:latin typeface="Times New Roman" pitchFamily="18" charset="0"/>
                <a:cs typeface="Times New Roman" pitchFamily="18" charset="0"/>
              </a:rPr>
              <a:t/>
            </a:r>
            <a:br>
              <a:rPr lang="ro-RO" sz="1200" dirty="0">
                <a:effectLst>
                  <a:outerShdw blurRad="38100" dist="38100" dir="2700000" algn="tl">
                    <a:srgbClr val="000000">
                      <a:alpha val="43137"/>
                    </a:srgbClr>
                  </a:outerShdw>
                </a:effectLst>
                <a:latin typeface="Times New Roman" pitchFamily="18" charset="0"/>
                <a:cs typeface="Times New Roman" pitchFamily="18" charset="0"/>
              </a:rPr>
            </a:br>
            <a:endParaRPr lang="en-US" sz="12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620713"/>
            <a:ext cx="8713787" cy="2879725"/>
          </a:xfrm>
          <a:ln>
            <a:solidFill>
              <a:schemeClr val="bg2">
                <a:lumMod val="50000"/>
              </a:schemeClr>
            </a:solidFill>
          </a:ln>
        </p:spPr>
        <p:txBody>
          <a:bodyPr rtlCol="0">
            <a:normAutofit fontScale="90000"/>
          </a:bodyPr>
          <a:lstStyle/>
          <a:p>
            <a:pPr marL="342900" indent="-342900" eaLnBrk="1" hangingPunct="1">
              <a:lnSpc>
                <a:spcPct val="90000"/>
              </a:lnSpc>
              <a:spcBef>
                <a:spcPct val="20000"/>
              </a:spcBef>
              <a:defRPr/>
            </a:pPr>
            <a:r>
              <a:rPr lang="ro-RO" sz="1800" kern="0" dirty="0" smtClean="0">
                <a:solidFill>
                  <a:srgbClr val="C00000"/>
                </a:solidFill>
                <a:latin typeface="Times New Roman" pitchFamily="18" charset="0"/>
                <a:cs typeface="Times New Roman" pitchFamily="18" charset="0"/>
              </a:rPr>
              <a:t/>
            </a:r>
            <a:br>
              <a:rPr lang="ro-RO" sz="1800" kern="0" dirty="0" smtClean="0">
                <a:solidFill>
                  <a:srgbClr val="C00000"/>
                </a:solidFill>
                <a:latin typeface="Times New Roman" pitchFamily="18" charset="0"/>
                <a:cs typeface="Times New Roman" pitchFamily="18" charset="0"/>
              </a:rPr>
            </a:br>
            <a:r>
              <a:rPr lang="ro-RO" sz="2200" kern="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Mai </a:t>
            </a:r>
            <a:r>
              <a:rPr lang="ro-RO" sz="2200" kern="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multe capete la un </a:t>
            </a:r>
            <a:r>
              <a:rPr lang="ro-RO" sz="2200" kern="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loc</a:t>
            </a:r>
            <a:r>
              <a:rPr lang="ro-RO" sz="2200" kern="0" dirty="0" smtClean="0">
                <a:solidFill>
                  <a:srgbClr val="FF9900"/>
                </a:solidFill>
                <a:effectLst>
                  <a:outerShdw blurRad="38100" dist="38100" dir="2700000" algn="tl">
                    <a:srgbClr val="000000">
                      <a:alpha val="43137"/>
                    </a:srgbClr>
                  </a:outerShdw>
                </a:effectLst>
                <a:latin typeface="Times New Roman" pitchFamily="18" charset="0"/>
                <a:cs typeface="Times New Roman" pitchFamily="18" charset="0"/>
              </a:rPr>
              <a:t/>
            </a:r>
            <a:br>
              <a:rPr lang="ro-RO" sz="2200" kern="0" dirty="0" smtClean="0">
                <a:solidFill>
                  <a:srgbClr val="FF9900"/>
                </a:solidFill>
                <a:effectLst>
                  <a:outerShdw blurRad="38100" dist="38100" dir="2700000" algn="tl">
                    <a:srgbClr val="000000">
                      <a:alpha val="43137"/>
                    </a:srgbClr>
                  </a:outerShdw>
                </a:effectLst>
                <a:latin typeface="Times New Roman" pitchFamily="18" charset="0"/>
                <a:cs typeface="Times New Roman" pitchFamily="18" charset="0"/>
              </a:rPr>
            </a:br>
            <a:r>
              <a:rPr lang="ro-RO" sz="2000" kern="0" dirty="0" smtClean="0">
                <a:solidFill>
                  <a:schemeClr val="bg2">
                    <a:lumMod val="50000"/>
                  </a:schemeClr>
                </a:solidFill>
                <a:latin typeface="Times New Roman" pitchFamily="18" charset="0"/>
                <a:ea typeface="+mn-ea"/>
                <a:cs typeface="Times New Roman" pitchFamily="18" charset="0"/>
              </a:rPr>
              <a:t>Constituirea </a:t>
            </a:r>
            <a:r>
              <a:rPr lang="ro-RO" sz="2000" kern="0" dirty="0">
                <a:solidFill>
                  <a:schemeClr val="bg2">
                    <a:lumMod val="50000"/>
                  </a:schemeClr>
                </a:solidFill>
                <a:latin typeface="Times New Roman" pitchFamily="18" charset="0"/>
                <a:ea typeface="+mn-ea"/>
                <a:cs typeface="Times New Roman" pitchFamily="18" charset="0"/>
              </a:rPr>
              <a:t>grupurilor de 3-4 elevi</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Atribuirea unui număr fiecărui membru al grupului</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Enunţarea unei întrebări sau prezentarea unei probleme</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Formularea în mod individual a unui răspuns sau identificarea unei soluţii</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Se discută în grup răspunsul fiecăruia şi se formulează un răspuns al grupului, profesorul spune un număr, iar elevul care posedă acel număr va prezenta clasei soluţia/discuţiile din grupul său.</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Sugestii metodice:</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Se scrie pe tablă sau pe hârtie toate opiniile grupurilor şi apoi se dezbat cu toată clasa.</a:t>
            </a:r>
            <a:br>
              <a:rPr lang="ro-RO" sz="2000" kern="0" dirty="0">
                <a:solidFill>
                  <a:schemeClr val="bg2">
                    <a:lumMod val="50000"/>
                  </a:schemeClr>
                </a:solidFill>
                <a:latin typeface="Times New Roman" pitchFamily="18" charset="0"/>
                <a:ea typeface="+mn-ea"/>
                <a:cs typeface="Times New Roman" pitchFamily="18" charset="0"/>
              </a:rPr>
            </a:br>
            <a:r>
              <a:rPr lang="ro-RO" sz="2000" kern="0" dirty="0">
                <a:solidFill>
                  <a:schemeClr val="bg2">
                    <a:lumMod val="50000"/>
                  </a:schemeClr>
                </a:solidFill>
                <a:latin typeface="Times New Roman" pitchFamily="18" charset="0"/>
                <a:ea typeface="+mn-ea"/>
                <a:cs typeface="Times New Roman" pitchFamily="18" charset="0"/>
              </a:rPr>
              <a:t>- Se evidenţiază cu elevii asemănările şi deosebirile dintre opinii şi elevii vor fi lăsaţi să opteze pentru opinia care este susţinută de cele mai solide argumente.</a:t>
            </a:r>
            <a:r>
              <a:rPr lang="ro-RO" sz="2000" b="1" kern="0" dirty="0">
                <a:solidFill>
                  <a:srgbClr val="FFFFFF"/>
                </a:solidFill>
                <a:effectLst>
                  <a:outerShdw blurRad="38100" dist="38100" dir="2700000" algn="tl">
                    <a:srgbClr val="000000"/>
                  </a:outerShdw>
                </a:effectLst>
                <a:latin typeface="Tahoma"/>
                <a:ea typeface="+mn-ea"/>
                <a:cs typeface="Arial"/>
              </a:rPr>
              <a:t/>
            </a:r>
            <a:br>
              <a:rPr lang="ro-RO" sz="2000" b="1" kern="0" dirty="0">
                <a:solidFill>
                  <a:srgbClr val="FFFFFF"/>
                </a:solidFill>
                <a:effectLst>
                  <a:outerShdw blurRad="38100" dist="38100" dir="2700000" algn="tl">
                    <a:srgbClr val="000000"/>
                  </a:outerShdw>
                </a:effectLst>
                <a:latin typeface="Tahoma"/>
                <a:ea typeface="+mn-ea"/>
                <a:cs typeface="Arial"/>
              </a:rPr>
            </a:br>
            <a:endParaRPr lang="en-US" sz="1400" dirty="0">
              <a:latin typeface="Times New Roman" pitchFamily="18" charset="0"/>
              <a:cs typeface="Times New Roman" pitchFamily="18" charset="0"/>
            </a:endParaRPr>
          </a:p>
        </p:txBody>
      </p:sp>
      <p:sp>
        <p:nvSpPr>
          <p:cNvPr id="3" name="Text Placeholder 2"/>
          <p:cNvSpPr>
            <a:spLocks noGrp="1"/>
          </p:cNvSpPr>
          <p:nvPr>
            <p:ph type="body" idx="1"/>
          </p:nvPr>
        </p:nvSpPr>
        <p:spPr>
          <a:xfrm>
            <a:off x="250825" y="3284538"/>
            <a:ext cx="8642350" cy="2952750"/>
          </a:xfrm>
          <a:ln>
            <a:solidFill>
              <a:schemeClr val="accent3">
                <a:lumMod val="75000"/>
              </a:schemeClr>
            </a:solidFill>
          </a:ln>
        </p:spPr>
        <p:txBody>
          <a:bodyPr rtlCol="0">
            <a:normAutofit lnSpcReduction="10000"/>
          </a:bodyPr>
          <a:lstStyle/>
          <a:p>
            <a:pPr eaLnBrk="1" fontAlgn="auto" hangingPunct="1">
              <a:spcAft>
                <a:spcPts val="0"/>
              </a:spcAft>
              <a:defRPr/>
            </a:pPr>
            <a:r>
              <a:rPr lang="ro-RO" b="1" dirty="0">
                <a:solidFill>
                  <a:srgbClr val="C00000"/>
                </a:solidFill>
                <a:latin typeface="Times New Roman" pitchFamily="18" charset="0"/>
                <a:cs typeface="Times New Roman" pitchFamily="18" charset="0"/>
              </a:rPr>
              <a:t>Metoda “schimba perechea</a:t>
            </a:r>
            <a:r>
              <a:rPr lang="ro-RO" b="1" dirty="0" smtClean="0">
                <a:solidFill>
                  <a:srgbClr val="C00000"/>
                </a:solidFill>
                <a:latin typeface="Times New Roman" pitchFamily="18" charset="0"/>
                <a:cs typeface="Times New Roman" pitchFamily="18" charset="0"/>
              </a:rPr>
              <a:t>”</a:t>
            </a:r>
          </a:p>
          <a:p>
            <a:pPr eaLnBrk="1" fontAlgn="auto" hangingPunct="1">
              <a:lnSpc>
                <a:spcPct val="80000"/>
              </a:lnSpc>
              <a:spcAft>
                <a:spcPts val="0"/>
              </a:spcAft>
              <a:defRPr/>
            </a:pPr>
            <a:r>
              <a:rPr lang="ro-RO" sz="1800" dirty="0">
                <a:solidFill>
                  <a:schemeClr val="accent1">
                    <a:lumMod val="50000"/>
                  </a:schemeClr>
                </a:solidFill>
                <a:latin typeface="Times New Roman" pitchFamily="18" charset="0"/>
                <a:cs typeface="Times New Roman" pitchFamily="18" charset="0"/>
              </a:rPr>
              <a:t>Etapa organizării colectivului în 2 grupe</a:t>
            </a:r>
            <a:r>
              <a:rPr lang="en-US" sz="1800" dirty="0">
                <a:solidFill>
                  <a:schemeClr val="accent1">
                    <a:lumMod val="50000"/>
                  </a:schemeClr>
                </a:solidFill>
                <a:latin typeface="Times New Roman" pitchFamily="18" charset="0"/>
                <a:cs typeface="Times New Roman" pitchFamily="18" charset="0"/>
              </a:rPr>
              <a:t> </a:t>
            </a:r>
            <a:r>
              <a:rPr lang="ro-RO" sz="1800" dirty="0">
                <a:solidFill>
                  <a:schemeClr val="accent1">
                    <a:lumMod val="50000"/>
                  </a:schemeClr>
                </a:solidFill>
                <a:latin typeface="Times New Roman" pitchFamily="18" charset="0"/>
                <a:cs typeface="Times New Roman" pitchFamily="18" charset="0"/>
              </a:rPr>
              <a:t>egale  (2 rânduri de scaune)</a:t>
            </a:r>
          </a:p>
          <a:p>
            <a:pPr eaLnBrk="1" fontAlgn="auto" hangingPunct="1">
              <a:lnSpc>
                <a:spcPct val="80000"/>
              </a:lnSpc>
              <a:spcAft>
                <a:spcPts val="0"/>
              </a:spcAft>
              <a:defRPr/>
            </a:pPr>
            <a:r>
              <a:rPr lang="ro-RO" sz="1800" dirty="0">
                <a:solidFill>
                  <a:schemeClr val="accent1">
                    <a:lumMod val="50000"/>
                  </a:schemeClr>
                </a:solidFill>
                <a:latin typeface="Times New Roman" pitchFamily="18" charset="0"/>
                <a:cs typeface="Times New Roman" pitchFamily="18" charset="0"/>
              </a:rPr>
              <a:t> Etapa prezentării şi explicării problemei</a:t>
            </a:r>
          </a:p>
          <a:p>
            <a:pPr eaLnBrk="1" fontAlgn="auto" hangingPunct="1">
              <a:lnSpc>
                <a:spcPct val="80000"/>
              </a:lnSpc>
              <a:spcAft>
                <a:spcPts val="0"/>
              </a:spcAft>
              <a:defRPr/>
            </a:pPr>
            <a:r>
              <a:rPr lang="ro-RO" sz="1800" dirty="0">
                <a:solidFill>
                  <a:schemeClr val="accent1">
                    <a:lumMod val="50000"/>
                  </a:schemeClr>
                </a:solidFill>
                <a:latin typeface="Times New Roman" pitchFamily="18" charset="0"/>
                <a:cs typeface="Times New Roman" pitchFamily="18" charset="0"/>
              </a:rPr>
              <a:t> Etapa de lucru în perechi</a:t>
            </a:r>
          </a:p>
          <a:p>
            <a:pPr eaLnBrk="1" fontAlgn="auto" hangingPunct="1">
              <a:lnSpc>
                <a:spcPct val="80000"/>
              </a:lnSpc>
              <a:spcAft>
                <a:spcPts val="0"/>
              </a:spcAft>
              <a:defRPr/>
            </a:pPr>
            <a:r>
              <a:rPr lang="ro-RO" sz="1800" dirty="0">
                <a:solidFill>
                  <a:schemeClr val="accent1">
                    <a:lumMod val="50000"/>
                  </a:schemeClr>
                </a:solidFill>
                <a:latin typeface="Times New Roman" pitchFamily="18" charset="0"/>
                <a:cs typeface="Times New Roman" pitchFamily="18" charset="0"/>
              </a:rPr>
              <a:t> Etapa analizei ideilor şi a elaborării concluziilor</a:t>
            </a:r>
            <a:endParaRPr lang="en-US" sz="1800" dirty="0">
              <a:solidFill>
                <a:schemeClr val="accent1">
                  <a:lumMod val="50000"/>
                </a:schemeClr>
              </a:solidFill>
              <a:latin typeface="Times New Roman" pitchFamily="18" charset="0"/>
              <a:cs typeface="Times New Roman" pitchFamily="18" charset="0"/>
            </a:endParaRPr>
          </a:p>
          <a:p>
            <a:pPr eaLnBrk="1" fontAlgn="auto" hangingPunct="1">
              <a:lnSpc>
                <a:spcPct val="80000"/>
              </a:lnSpc>
              <a:spcAft>
                <a:spcPts val="0"/>
              </a:spcAft>
              <a:defRPr/>
            </a:pPr>
            <a:r>
              <a:rPr lang="ro-RO" sz="1800" b="1" dirty="0">
                <a:solidFill>
                  <a:schemeClr val="accent1">
                    <a:lumMod val="50000"/>
                  </a:schemeClr>
                </a:solidFill>
                <a:latin typeface="Times New Roman" pitchFamily="18" charset="0"/>
                <a:cs typeface="Times New Roman" pitchFamily="18" charset="0"/>
              </a:rPr>
              <a:t> Teme de studiu: </a:t>
            </a:r>
            <a:r>
              <a:rPr lang="ro-RO" sz="1800" dirty="0">
                <a:solidFill>
                  <a:schemeClr val="accent1">
                    <a:lumMod val="50000"/>
                  </a:schemeClr>
                </a:solidFill>
                <a:latin typeface="Times New Roman" pitchFamily="18" charset="0"/>
                <a:cs typeface="Times New Roman" pitchFamily="18" charset="0"/>
              </a:rPr>
              <a:t>rezolvări de probl</a:t>
            </a:r>
            <a:r>
              <a:rPr lang="en-US" sz="1800" dirty="0">
                <a:solidFill>
                  <a:schemeClr val="accent1">
                    <a:lumMod val="50000"/>
                  </a:schemeClr>
                </a:solidFill>
                <a:latin typeface="Times New Roman" pitchFamily="18" charset="0"/>
                <a:cs typeface="Times New Roman" pitchFamily="18" charset="0"/>
              </a:rPr>
              <a:t>e</a:t>
            </a:r>
            <a:r>
              <a:rPr lang="ro-RO" sz="1800" dirty="0">
                <a:solidFill>
                  <a:schemeClr val="accent1">
                    <a:lumMod val="50000"/>
                  </a:schemeClr>
                </a:solidFill>
                <a:latin typeface="Times New Roman" pitchFamily="18" charset="0"/>
                <a:cs typeface="Times New Roman" pitchFamily="18" charset="0"/>
              </a:rPr>
              <a:t>me de pe o fişă, exerciţii, fişe cu diverse sarcini de lucru.</a:t>
            </a:r>
          </a:p>
          <a:p>
            <a:pPr eaLnBrk="1" fontAlgn="auto" hangingPunct="1">
              <a:lnSpc>
                <a:spcPct val="80000"/>
              </a:lnSpc>
              <a:spcAft>
                <a:spcPts val="0"/>
              </a:spcAft>
              <a:defRPr/>
            </a:pPr>
            <a:r>
              <a:rPr lang="ro-RO" sz="1800" dirty="0">
                <a:solidFill>
                  <a:schemeClr val="accent1">
                    <a:lumMod val="50000"/>
                  </a:schemeClr>
                </a:solidFill>
                <a:latin typeface="Times New Roman" pitchFamily="18" charset="0"/>
                <a:cs typeface="Times New Roman" pitchFamily="18" charset="0"/>
              </a:rPr>
              <a:t>Cercul din exterior se roteşte în sensul acelor de ceasornic, realizându-se schimbarea partenerilor în pereche. Elevii au posibilitatea de a lucra cu fiecare membru al clasei.</a:t>
            </a:r>
          </a:p>
          <a:p>
            <a:pPr eaLnBrk="1" fontAlgn="auto" hangingPunct="1">
              <a:lnSpc>
                <a:spcPct val="80000"/>
              </a:lnSpc>
              <a:spcAft>
                <a:spcPts val="0"/>
              </a:spcAft>
              <a:defRPr/>
            </a:pPr>
            <a:r>
              <a:rPr lang="ro-RO" sz="1800" b="1" dirty="0">
                <a:solidFill>
                  <a:schemeClr val="accent1">
                    <a:lumMod val="50000"/>
                  </a:schemeClr>
                </a:solidFill>
                <a:latin typeface="Times New Roman" pitchFamily="18" charset="0"/>
                <a:cs typeface="Times New Roman" pitchFamily="18" charset="0"/>
              </a:rPr>
              <a:t> Avantaje:</a:t>
            </a:r>
            <a:r>
              <a:rPr lang="ro-RO" sz="1800" dirty="0">
                <a:solidFill>
                  <a:schemeClr val="accent1">
                    <a:lumMod val="50000"/>
                  </a:schemeClr>
                </a:solidFill>
                <a:latin typeface="Times New Roman" pitchFamily="18" charset="0"/>
                <a:cs typeface="Times New Roman" pitchFamily="18" charset="0"/>
              </a:rPr>
              <a:t> este o metodă interactivă de grup; stimulează cooperarea în echipă, ajutorul reciproc, înţelegerea şi toleranţa faţă de opinia celuilalt; dezvoltă inteligenţa logică-matematică, inteligenţa interpersonală.</a:t>
            </a:r>
          </a:p>
          <a:p>
            <a:pPr eaLnBrk="1" fontAlgn="auto" hangingPunct="1">
              <a:spcAft>
                <a:spcPts val="0"/>
              </a:spcAft>
              <a:defRPr/>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11188" y="404813"/>
            <a:ext cx="7772400" cy="911225"/>
          </a:xfrm>
        </p:spPr>
        <p:txBody>
          <a:bodyPr/>
          <a:lstStyle/>
          <a:p>
            <a:pPr eaLnBrk="1" hangingPunct="1"/>
            <a:r>
              <a:rPr lang="ro-RO" sz="3600" b="1" smtClean="0">
                <a:solidFill>
                  <a:schemeClr val="folHlink"/>
                </a:solidFill>
              </a:rPr>
              <a:t>Tehnica “pălăriilor gânditoare”</a:t>
            </a:r>
            <a:endParaRPr lang="en-US" sz="3600" smtClean="0"/>
          </a:p>
        </p:txBody>
      </p:sp>
      <p:sp>
        <p:nvSpPr>
          <p:cNvPr id="3" name="Content Placeholder 2"/>
          <p:cNvSpPr>
            <a:spLocks noGrp="1"/>
          </p:cNvSpPr>
          <p:nvPr>
            <p:ph sz="half" idx="1"/>
          </p:nvPr>
        </p:nvSpPr>
        <p:spPr>
          <a:xfrm>
            <a:off x="755650" y="1557338"/>
            <a:ext cx="3384550" cy="4538662"/>
          </a:xfrm>
        </p:spPr>
        <p:txBody>
          <a:bodyPr rtlCol="0">
            <a:normAutofit fontScale="85000" lnSpcReduction="10000"/>
          </a:bodyPr>
          <a:lstStyle/>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Este folosită pentru a determina indivizii să-şi schimbe perspectiva de gândire, să ia în vedere şi alte puncte de vedere.</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Este o tehnică interactivă de stimulare a creativităţii participanţilor care se bazează pe interpretarea de roluri în funcţie de pălăria aleasă.</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Culoarea pălăriei este cea care defineşte rolul.</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Metodologia: </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Se împarte clasa în grupuri de 6.</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Se împart cele 6 pălării:</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a) câte 1 în fiecare grup (elevii grupului cooperează în asigurarea celei mai bune interpretări</a:t>
            </a:r>
          </a:p>
          <a:p>
            <a:pPr indent="-342900" eaLnBrk="1" hangingPunct="1">
              <a:lnSpc>
                <a:spcPct val="80000"/>
              </a:lnSpc>
              <a:buClr>
                <a:srgbClr val="FFCC66"/>
              </a:buClr>
              <a:buSzPct val="80000"/>
              <a:buFont typeface="Wingdings" pitchFamily="2" charset="2"/>
              <a:buChar char="n"/>
              <a:defRPr/>
            </a:pPr>
            <a:r>
              <a:rPr lang="ro-RO" sz="2000" kern="0" dirty="0">
                <a:solidFill>
                  <a:schemeClr val="bg2">
                    <a:lumMod val="50000"/>
                  </a:schemeClr>
                </a:solidFill>
                <a:latin typeface="Times New Roman" pitchFamily="18" charset="0"/>
                <a:cs typeface="Times New Roman" pitchFamily="18" charset="0"/>
              </a:rPr>
              <a:t>    b) câte 6 de culori diferite în fiecare grup, fiecare interpretează un rol</a:t>
            </a:r>
            <a:endParaRPr lang="en-US" dirty="0">
              <a:solidFill>
                <a:schemeClr val="bg2">
                  <a:lumMod val="50000"/>
                </a:schemeClr>
              </a:solidFill>
              <a:latin typeface="Times New Roman" pitchFamily="18" charset="0"/>
              <a:cs typeface="Times New Roman" pitchFamily="18" charset="0"/>
            </a:endParaRPr>
          </a:p>
        </p:txBody>
      </p:sp>
      <p:sp>
        <p:nvSpPr>
          <p:cNvPr id="4" name="Content Placeholder 3"/>
          <p:cNvSpPr>
            <a:spLocks noGrp="1"/>
          </p:cNvSpPr>
          <p:nvPr>
            <p:ph sz="quarter" idx="2"/>
          </p:nvPr>
        </p:nvSpPr>
        <p:spPr>
          <a:xfrm>
            <a:off x="4427538" y="1268413"/>
            <a:ext cx="4105275" cy="4824412"/>
          </a:xfrm>
          <a:ln>
            <a:solidFill>
              <a:schemeClr val="accent1">
                <a:lumMod val="50000"/>
              </a:schemeClr>
            </a:solidFill>
          </a:ln>
        </p:spPr>
        <p:txBody>
          <a:bodyPr rtlCol="0">
            <a:normAutofit fontScale="92500"/>
          </a:bodyPr>
          <a:lstStyle/>
          <a:p>
            <a:pPr marL="68580" indent="0" eaLnBrk="1" fontAlgn="auto" hangingPunct="1">
              <a:lnSpc>
                <a:spcPct val="80000"/>
              </a:lnSpc>
              <a:spcAft>
                <a:spcPts val="0"/>
              </a:spcAft>
              <a:buFont typeface="Wingdings 2" pitchFamily="18" charset="2"/>
              <a:buNone/>
              <a:defRPr/>
            </a:pPr>
            <a:r>
              <a:rPr lang="ro-RO" dirty="0">
                <a:solidFill>
                  <a:srgbClr val="0000FF"/>
                </a:solidFill>
                <a:latin typeface="Times New Roman" pitchFamily="18" charset="0"/>
                <a:cs typeface="Times New Roman" pitchFamily="18" charset="0"/>
              </a:rPr>
              <a:t>Pălăria albastră</a:t>
            </a:r>
            <a:r>
              <a:rPr lang="ro-RO" sz="2100" dirty="0">
                <a:latin typeface="Times New Roman" pitchFamily="18" charset="0"/>
                <a:cs typeface="Times New Roman" pitchFamily="18" charset="0"/>
              </a:rPr>
              <a:t> – este liderul, managerul, conduce jocul. Este pălăria responsabilă cu controlul demersurilor desfăşurate.</a:t>
            </a:r>
          </a:p>
          <a:p>
            <a:pPr marL="68580" indent="0" eaLnBrk="1" fontAlgn="auto" hangingPunct="1">
              <a:lnSpc>
                <a:spcPct val="80000"/>
              </a:lnSpc>
              <a:spcAft>
                <a:spcPts val="0"/>
              </a:spcAft>
              <a:buFont typeface="Wingdings 2" pitchFamily="18" charset="2"/>
              <a:buNone/>
              <a:defRPr/>
            </a:pPr>
            <a:r>
              <a:rPr lang="ro-RO" sz="2100" dirty="0">
                <a:solidFill>
                  <a:schemeClr val="tx1">
                    <a:lumMod val="95000"/>
                    <a:lumOff val="5000"/>
                  </a:schemeClr>
                </a:solidFill>
                <a:latin typeface="Times New Roman" pitchFamily="18" charset="0"/>
                <a:cs typeface="Times New Roman" pitchFamily="18" charset="0"/>
              </a:rPr>
              <a:t>                               </a:t>
            </a:r>
            <a:r>
              <a:rPr lang="ro-RO" sz="2100" dirty="0">
                <a:latin typeface="Times New Roman" pitchFamily="18" charset="0"/>
                <a:cs typeface="Times New Roman" pitchFamily="18" charset="0"/>
              </a:rPr>
              <a:t>– este povestitorul, cel ce redă pe scurt conţinutul textului.</a:t>
            </a:r>
          </a:p>
          <a:p>
            <a:pPr marL="68580" indent="0" eaLnBrk="1" fontAlgn="auto" hangingPunct="1">
              <a:lnSpc>
                <a:spcPct val="80000"/>
              </a:lnSpc>
              <a:spcAft>
                <a:spcPts val="0"/>
              </a:spcAft>
              <a:buFont typeface="Wingdings 2" pitchFamily="18" charset="2"/>
              <a:buNone/>
              <a:defRPr/>
            </a:pPr>
            <a:r>
              <a:rPr lang="ro-RO" dirty="0">
                <a:solidFill>
                  <a:srgbClr val="DD0D12"/>
                </a:solidFill>
                <a:latin typeface="Times New Roman" pitchFamily="18" charset="0"/>
                <a:cs typeface="Times New Roman" pitchFamily="18" charset="0"/>
              </a:rPr>
              <a:t>Pălăria roşie</a:t>
            </a:r>
            <a:r>
              <a:rPr lang="ro-RO" sz="2100" dirty="0">
                <a:latin typeface="Times New Roman" pitchFamily="18" charset="0"/>
                <a:cs typeface="Times New Roman" pitchFamily="18" charset="0"/>
              </a:rPr>
              <a:t> – este psihologul care îşi exprimă sentimentele faţă de personajele întâlnite.</a:t>
            </a:r>
          </a:p>
          <a:p>
            <a:pPr marL="68580" indent="0" eaLnBrk="1" fontAlgn="auto" hangingPunct="1">
              <a:lnSpc>
                <a:spcPct val="80000"/>
              </a:lnSpc>
              <a:spcAft>
                <a:spcPts val="0"/>
              </a:spcAft>
              <a:buFont typeface="Wingdings 2" pitchFamily="18" charset="2"/>
              <a:buNone/>
              <a:defRPr/>
            </a:pPr>
            <a:r>
              <a:rPr lang="ro-RO" dirty="0">
                <a:solidFill>
                  <a:srgbClr val="000000"/>
                </a:solidFill>
                <a:effectLst>
                  <a:outerShdw blurRad="38100" dist="38100" dir="2700000" algn="tl">
                    <a:srgbClr val="FFFFFF"/>
                  </a:outerShdw>
                </a:effectLst>
                <a:latin typeface="Times New Roman" pitchFamily="18" charset="0"/>
                <a:cs typeface="Times New Roman" pitchFamily="18" charset="0"/>
              </a:rPr>
              <a:t>Pălăria neagră</a:t>
            </a:r>
            <a:r>
              <a:rPr lang="ro-RO" sz="2100" dirty="0">
                <a:latin typeface="Times New Roman" pitchFamily="18" charset="0"/>
                <a:cs typeface="Times New Roman" pitchFamily="18" charset="0"/>
              </a:rPr>
              <a:t> – este criticul, este pălăria avertisment, concentrată în special pe aprecierea negativă a lucrurilor.</a:t>
            </a:r>
          </a:p>
          <a:p>
            <a:pPr marL="68580" indent="0" eaLnBrk="1" fontAlgn="auto" hangingPunct="1">
              <a:lnSpc>
                <a:spcPct val="80000"/>
              </a:lnSpc>
              <a:spcAft>
                <a:spcPts val="0"/>
              </a:spcAft>
              <a:buFont typeface="Wingdings 2" pitchFamily="18" charset="2"/>
              <a:buNone/>
              <a:defRPr/>
            </a:pPr>
            <a:r>
              <a:rPr lang="ro-RO" dirty="0">
                <a:solidFill>
                  <a:srgbClr val="00CC00"/>
                </a:solidFill>
                <a:latin typeface="Times New Roman" pitchFamily="18" charset="0"/>
                <a:cs typeface="Times New Roman" pitchFamily="18" charset="0"/>
              </a:rPr>
              <a:t>Pălăria verde</a:t>
            </a:r>
            <a:r>
              <a:rPr lang="ro-RO" sz="2100" dirty="0">
                <a:latin typeface="Times New Roman" pitchFamily="18" charset="0"/>
                <a:cs typeface="Times New Roman" pitchFamily="18" charset="0"/>
              </a:rPr>
              <a:t> – este gânditorul, care oferă soluţii alternative.</a:t>
            </a:r>
          </a:p>
          <a:p>
            <a:pPr marL="68580" indent="0" eaLnBrk="1" fontAlgn="auto" hangingPunct="1">
              <a:lnSpc>
                <a:spcPct val="80000"/>
              </a:lnSpc>
              <a:spcAft>
                <a:spcPts val="0"/>
              </a:spcAft>
              <a:buFont typeface="Wingdings 2" pitchFamily="18" charset="2"/>
              <a:buNone/>
              <a:defRPr/>
            </a:pPr>
            <a:r>
              <a:rPr lang="ro-RO" dirty="0">
                <a:solidFill>
                  <a:srgbClr val="FFCC00"/>
                </a:solidFill>
                <a:latin typeface="Times New Roman" pitchFamily="18" charset="0"/>
                <a:cs typeface="Times New Roman" pitchFamily="18" charset="0"/>
              </a:rPr>
              <a:t>Pălăria galbenă</a:t>
            </a:r>
            <a:r>
              <a:rPr lang="ro-RO" sz="2100" dirty="0">
                <a:latin typeface="Times New Roman" pitchFamily="18" charset="0"/>
                <a:cs typeface="Times New Roman" pitchFamily="18" charset="0"/>
              </a:rPr>
              <a:t> – este creatorul, simbolul gândirii pozitive şi constructive, creează finalul.</a:t>
            </a:r>
            <a:endParaRPr lang="en-US" sz="2100" dirty="0">
              <a:latin typeface="Times New Roman" pitchFamily="18" charset="0"/>
              <a:cs typeface="Times New Roman" pitchFamily="18" charset="0"/>
            </a:endParaRPr>
          </a:p>
          <a:p>
            <a:pPr indent="-274320" eaLnBrk="1" fontAlgn="auto" hangingPunct="1">
              <a:spcAft>
                <a:spcPts val="0"/>
              </a:spcAft>
              <a:defRPr/>
            </a:pPr>
            <a:endParaRPr lang="en-US" dirty="0"/>
          </a:p>
        </p:txBody>
      </p:sp>
      <p:sp>
        <p:nvSpPr>
          <p:cNvPr id="18437" name="WordArt 4"/>
          <p:cNvSpPr>
            <a:spLocks noChangeArrowheads="1" noChangeShapeType="1" noTextEdit="1"/>
          </p:cNvSpPr>
          <p:nvPr/>
        </p:nvSpPr>
        <p:spPr bwMode="auto">
          <a:xfrm>
            <a:off x="4652963" y="2290763"/>
            <a:ext cx="1728787" cy="223837"/>
          </a:xfrm>
          <a:prstGeom prst="rect">
            <a:avLst/>
          </a:prstGeom>
        </p:spPr>
        <p:txBody>
          <a:bodyPr wrap="none" fromWordArt="1">
            <a:prstTxWarp prst="textPlain">
              <a:avLst>
                <a:gd name="adj" fmla="val 50000"/>
              </a:avLst>
            </a:prstTxWarp>
          </a:bodyPr>
          <a:lstStyle/>
          <a:p>
            <a:pPr algn="ctr"/>
            <a:r>
              <a:rPr lang="vi-VN" sz="500" kern="10">
                <a:ln w="9525">
                  <a:solidFill>
                    <a:srgbClr val="000000"/>
                  </a:solidFill>
                  <a:round/>
                  <a:headEnd/>
                  <a:tailEnd/>
                </a:ln>
                <a:solidFill>
                  <a:srgbClr val="FFFFFF"/>
                </a:solidFill>
                <a:latin typeface="Times New Roman"/>
                <a:cs typeface="Times New Roman"/>
              </a:rPr>
              <a:t>Pălăria albă</a:t>
            </a:r>
            <a:endParaRPr lang="en-US" sz="500" kern="10">
              <a:ln w="9525">
                <a:solidFill>
                  <a:srgbClr val="000000"/>
                </a:solidFill>
                <a:round/>
                <a:headEnd/>
                <a:tailEnd/>
              </a:ln>
              <a:solidFill>
                <a:srgbClr val="FFFFFF"/>
              </a:solidFill>
              <a:latin typeface="Times New Roman"/>
              <a:cs typeface="Times New Roman"/>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188913"/>
            <a:ext cx="7489825" cy="1655762"/>
          </a:xfrm>
        </p:spPr>
        <p:txBody>
          <a:bodyPr rtlCol="0">
            <a:noAutofit/>
          </a:bodyPr>
          <a:lstStyle/>
          <a:p>
            <a:pPr algn="just" eaLnBrk="1" hangingPunct="1">
              <a:defRPr/>
            </a:pPr>
            <a:r>
              <a:rPr lang="en-US" sz="1600" b="1" dirty="0" err="1">
                <a:solidFill>
                  <a:schemeClr val="accent1">
                    <a:lumMod val="50000"/>
                  </a:schemeClr>
                </a:solidFill>
                <a:latin typeface="Times New Roman" pitchFamily="18" charset="0"/>
                <a:ea typeface="+mn-ea"/>
                <a:cs typeface="Times New Roman" pitchFamily="18" charset="0"/>
              </a:rPr>
              <a:t>Fiecare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dintre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metodele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prezentate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înregistrează</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avantaje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şi</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dezavantaje</a:t>
            </a:r>
            <a:r>
              <a:rPr lang="en-US" sz="1600" b="1" dirty="0">
                <a:solidFill>
                  <a:schemeClr val="accent1">
                    <a:lumMod val="50000"/>
                  </a:schemeClr>
                </a:solidFill>
                <a:latin typeface="Times New Roman" pitchFamily="18" charset="0"/>
                <a:ea typeface="+mn-ea"/>
                <a:cs typeface="Times New Roman" pitchFamily="18" charset="0"/>
              </a:rPr>
              <a:t>, important </a:t>
            </a:r>
            <a:r>
              <a:rPr lang="en-US" sz="1600" b="1" dirty="0" err="1">
                <a:solidFill>
                  <a:schemeClr val="accent1">
                    <a:lumMod val="50000"/>
                  </a:schemeClr>
                </a:solidFill>
                <a:latin typeface="Times New Roman" pitchFamily="18" charset="0"/>
                <a:ea typeface="+mn-ea"/>
                <a:cs typeface="Times New Roman" pitchFamily="18" charset="0"/>
              </a:rPr>
              <a:t>fiind</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însă</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momentul</a:t>
            </a:r>
            <a:r>
              <a:rPr lang="en-US" sz="1600" b="1" dirty="0">
                <a:solidFill>
                  <a:schemeClr val="accent1">
                    <a:lumMod val="50000"/>
                  </a:schemeClr>
                </a:solidFill>
                <a:latin typeface="Times New Roman" pitchFamily="18" charset="0"/>
                <a:ea typeface="+mn-ea"/>
                <a:cs typeface="Times New Roman" pitchFamily="18" charset="0"/>
              </a:rPr>
              <a:t> ales </a:t>
            </a:r>
            <a:r>
              <a:rPr lang="en-US" sz="1600" b="1" dirty="0" err="1">
                <a:solidFill>
                  <a:schemeClr val="accent1">
                    <a:lumMod val="50000"/>
                  </a:schemeClr>
                </a:solidFill>
                <a:latin typeface="Times New Roman" pitchFamily="18" charset="0"/>
                <a:ea typeface="+mn-ea"/>
                <a:cs typeface="Times New Roman" pitchFamily="18" charset="0"/>
              </a:rPr>
              <a:t>pentru</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desfăşurarea</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lor</a:t>
            </a:r>
            <a:r>
              <a:rPr lang="en-US" sz="1600" b="1" dirty="0">
                <a:solidFill>
                  <a:schemeClr val="accent1">
                    <a:lumMod val="50000"/>
                  </a:schemeClr>
                </a:solidFill>
                <a:latin typeface="Times New Roman" pitchFamily="18" charset="0"/>
                <a:ea typeface="+mn-ea"/>
                <a:cs typeface="Times New Roman" pitchFamily="18" charset="0"/>
              </a:rPr>
              <a:t>. </a:t>
            </a:r>
            <a:r>
              <a:rPr lang="ro-RO" sz="1600" b="1" dirty="0">
                <a:solidFill>
                  <a:schemeClr val="accent1">
                    <a:lumMod val="50000"/>
                  </a:schemeClr>
                </a:solidFill>
                <a:latin typeface="Times New Roman" pitchFamily="18" charset="0"/>
                <a:ea typeface="+mn-ea"/>
                <a:cs typeface="Times New Roman" pitchFamily="18" charset="0"/>
              </a:rPr>
              <a:t/>
            </a:r>
            <a:br>
              <a:rPr lang="ro-RO" sz="1600" b="1" dirty="0">
                <a:solidFill>
                  <a:schemeClr val="accent1">
                    <a:lumMod val="50000"/>
                  </a:schemeClr>
                </a:solidFill>
                <a:latin typeface="Times New Roman" pitchFamily="18" charset="0"/>
                <a:ea typeface="+mn-ea"/>
                <a:cs typeface="Times New Roman" pitchFamily="18" charset="0"/>
              </a:rPr>
            </a:br>
            <a:r>
              <a:rPr lang="en-US" sz="1600" b="1" dirty="0">
                <a:solidFill>
                  <a:schemeClr val="accent1">
                    <a:lumMod val="50000"/>
                  </a:schemeClr>
                </a:solidFill>
                <a:latin typeface="Times New Roman" pitchFamily="18" charset="0"/>
                <a:ea typeface="+mn-ea"/>
                <a:cs typeface="Times New Roman" pitchFamily="18" charset="0"/>
              </a:rPr>
              <a:t>      </a:t>
            </a:r>
            <a:r>
              <a:rPr lang="ro-RO" sz="1600" b="1" dirty="0">
                <a:solidFill>
                  <a:schemeClr val="accent1">
                    <a:lumMod val="50000"/>
                  </a:schemeClr>
                </a:solidFill>
                <a:latin typeface="Times New Roman" pitchFamily="18" charset="0"/>
                <a:ea typeface="+mn-ea"/>
                <a:cs typeface="Times New Roman" pitchFamily="18" charset="0"/>
              </a:rPr>
              <a:t>Educatoarea </a:t>
            </a:r>
            <a:r>
              <a:rPr lang="en-US" sz="1600" b="1" dirty="0" err="1">
                <a:solidFill>
                  <a:schemeClr val="accent1">
                    <a:lumMod val="50000"/>
                  </a:schemeClr>
                </a:solidFill>
                <a:latin typeface="Times New Roman" pitchFamily="18" charset="0"/>
                <a:ea typeface="+mn-ea"/>
                <a:cs typeface="Times New Roman" pitchFamily="18" charset="0"/>
              </a:rPr>
              <a:t>este</a:t>
            </a:r>
            <a:r>
              <a:rPr lang="en-US" sz="1600" b="1" dirty="0">
                <a:solidFill>
                  <a:schemeClr val="accent1">
                    <a:lumMod val="50000"/>
                  </a:schemeClr>
                </a:solidFill>
                <a:latin typeface="Times New Roman" pitchFamily="18" charset="0"/>
                <a:ea typeface="+mn-ea"/>
                <a:cs typeface="Times New Roman" pitchFamily="18" charset="0"/>
              </a:rPr>
              <a:t> ace</a:t>
            </a:r>
            <a:r>
              <a:rPr lang="ro-RO" sz="1600" b="1" dirty="0">
                <a:solidFill>
                  <a:schemeClr val="accent1">
                    <a:lumMod val="50000"/>
                  </a:schemeClr>
                </a:solidFill>
                <a:latin typeface="Times New Roman" pitchFamily="18" charset="0"/>
                <a:ea typeface="+mn-ea"/>
                <a:cs typeface="Times New Roman" pitchFamily="18" charset="0"/>
              </a:rPr>
              <a:t>e</a:t>
            </a:r>
            <a:r>
              <a:rPr lang="en-US" sz="1600" b="1" dirty="0">
                <a:solidFill>
                  <a:schemeClr val="accent1">
                    <a:lumMod val="50000"/>
                  </a:schemeClr>
                </a:solidFill>
                <a:latin typeface="Times New Roman" pitchFamily="18" charset="0"/>
                <a:ea typeface="+mn-ea"/>
                <a:cs typeface="Times New Roman" pitchFamily="18" charset="0"/>
              </a:rPr>
              <a:t>a care are </a:t>
            </a:r>
            <a:r>
              <a:rPr lang="en-US" sz="1600" b="1" dirty="0" err="1">
                <a:solidFill>
                  <a:schemeClr val="accent1">
                    <a:lumMod val="50000"/>
                  </a:schemeClr>
                </a:solidFill>
                <a:latin typeface="Times New Roman" pitchFamily="18" charset="0"/>
                <a:ea typeface="+mn-ea"/>
                <a:cs typeface="Times New Roman" pitchFamily="18" charset="0"/>
              </a:rPr>
              <a:t>puterea</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decizională</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şi</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capacitatea</a:t>
            </a:r>
            <a:r>
              <a:rPr lang="en-US" sz="1600" b="1" dirty="0">
                <a:solidFill>
                  <a:schemeClr val="accent1">
                    <a:lumMod val="50000"/>
                  </a:schemeClr>
                </a:solidFill>
                <a:latin typeface="Times New Roman" pitchFamily="18" charset="0"/>
                <a:ea typeface="+mn-ea"/>
                <a:cs typeface="Times New Roman" pitchFamily="18" charset="0"/>
              </a:rPr>
              <a:t> de a </a:t>
            </a:r>
            <a:r>
              <a:rPr lang="en-US" sz="1600" b="1" dirty="0" err="1">
                <a:solidFill>
                  <a:schemeClr val="accent1">
                    <a:lumMod val="50000"/>
                  </a:schemeClr>
                </a:solidFill>
                <a:latin typeface="Times New Roman" pitchFamily="18" charset="0"/>
                <a:ea typeface="+mn-ea"/>
                <a:cs typeface="Times New Roman" pitchFamily="18" charset="0"/>
              </a:rPr>
              <a:t>alege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ceea</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ce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ştie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că</a:t>
            </a:r>
            <a:r>
              <a:rPr lang="en-US" sz="1600" b="1" dirty="0">
                <a:solidFill>
                  <a:schemeClr val="accent1">
                    <a:lumMod val="50000"/>
                  </a:schemeClr>
                </a:solidFill>
                <a:latin typeface="Times New Roman" pitchFamily="18" charset="0"/>
                <a:ea typeface="+mn-ea"/>
                <a:cs typeface="Times New Roman" pitchFamily="18" charset="0"/>
              </a:rPr>
              <a:t> se </a:t>
            </a:r>
            <a:r>
              <a:rPr lang="en-US" sz="1600" b="1" dirty="0" err="1">
                <a:solidFill>
                  <a:schemeClr val="accent1">
                    <a:lumMod val="50000"/>
                  </a:schemeClr>
                </a:solidFill>
                <a:latin typeface="Times New Roman" pitchFamily="18" charset="0"/>
                <a:ea typeface="+mn-ea"/>
                <a:cs typeface="Times New Roman" pitchFamily="18" charset="0"/>
              </a:rPr>
              <a:t>poate</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desfăşura</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în</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propriul</a:t>
            </a:r>
            <a:r>
              <a:rPr lang="en-US" sz="1600" b="1" dirty="0">
                <a:solidFill>
                  <a:schemeClr val="accent1">
                    <a:lumMod val="50000"/>
                  </a:schemeClr>
                </a:solidFill>
                <a:latin typeface="Times New Roman" pitchFamily="18" charset="0"/>
                <a:ea typeface="+mn-ea"/>
                <a:cs typeface="Times New Roman" pitchFamily="18" charset="0"/>
              </a:rPr>
              <a:t> </a:t>
            </a:r>
            <a:r>
              <a:rPr lang="en-US" sz="1600" b="1" dirty="0" err="1">
                <a:solidFill>
                  <a:schemeClr val="accent1">
                    <a:lumMod val="50000"/>
                  </a:schemeClr>
                </a:solidFill>
                <a:latin typeface="Times New Roman" pitchFamily="18" charset="0"/>
                <a:ea typeface="+mn-ea"/>
                <a:cs typeface="Times New Roman" pitchFamily="18" charset="0"/>
              </a:rPr>
              <a:t>colectiv</a:t>
            </a:r>
            <a:r>
              <a:rPr lang="en-US" sz="1600" b="1" dirty="0">
                <a:solidFill>
                  <a:schemeClr val="accent1">
                    <a:lumMod val="50000"/>
                  </a:schemeClr>
                </a:solidFill>
                <a:latin typeface="Times New Roman" pitchFamily="18" charset="0"/>
                <a:ea typeface="+mn-ea"/>
                <a:cs typeface="Times New Roman" pitchFamily="18" charset="0"/>
              </a:rPr>
              <a:t> de </a:t>
            </a:r>
            <a:r>
              <a:rPr lang="ro-RO" sz="1600" b="1" dirty="0">
                <a:solidFill>
                  <a:schemeClr val="accent1">
                    <a:lumMod val="50000"/>
                  </a:schemeClr>
                </a:solidFill>
                <a:latin typeface="Times New Roman" pitchFamily="18" charset="0"/>
                <a:ea typeface="+mn-ea"/>
                <a:cs typeface="Times New Roman" pitchFamily="18" charset="0"/>
              </a:rPr>
              <a:t>copii</a:t>
            </a:r>
            <a:r>
              <a:rPr lang="en-US" sz="1600" b="1" dirty="0">
                <a:solidFill>
                  <a:schemeClr val="accent1">
                    <a:lumMod val="50000"/>
                  </a:schemeClr>
                </a:solidFill>
                <a:latin typeface="Times New Roman" pitchFamily="18" charset="0"/>
                <a:ea typeface="+mn-ea"/>
                <a:cs typeface="Times New Roman" pitchFamily="18" charset="0"/>
              </a:rPr>
              <a:t>.</a:t>
            </a:r>
            <a:r>
              <a:rPr lang="en-US" sz="1600" dirty="0">
                <a:solidFill>
                  <a:schemeClr val="accent1">
                    <a:lumMod val="50000"/>
                  </a:schemeClr>
                </a:solidFill>
                <a:latin typeface="Times New Roman" pitchFamily="18" charset="0"/>
                <a:ea typeface="+mn-ea"/>
                <a:cs typeface="Times New Roman" pitchFamily="18" charset="0"/>
              </a:rPr>
              <a:t> </a:t>
            </a:r>
            <a:br>
              <a:rPr lang="en-US" sz="1600" dirty="0">
                <a:solidFill>
                  <a:schemeClr val="accent1">
                    <a:lumMod val="50000"/>
                  </a:schemeClr>
                </a:solidFill>
                <a:latin typeface="Times New Roman" pitchFamily="18" charset="0"/>
                <a:ea typeface="+mn-ea"/>
                <a:cs typeface="Times New Roman" pitchFamily="18" charset="0"/>
              </a:rPr>
            </a:br>
            <a:endParaRPr lang="en-US" sz="1600" dirty="0">
              <a:solidFill>
                <a:schemeClr val="accent1">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1042988" y="1700213"/>
            <a:ext cx="6777037" cy="3313112"/>
          </a:xfrm>
          <a:ln>
            <a:solidFill>
              <a:srgbClr val="00B050"/>
            </a:solidFill>
          </a:ln>
        </p:spPr>
        <p:txBody>
          <a:bodyPr rtlCol="0">
            <a:normAutofit fontScale="62500" lnSpcReduction="20000"/>
          </a:bodyPr>
          <a:lstStyle/>
          <a:p>
            <a:pPr indent="-274320" eaLnBrk="1" fontAlgn="auto" hangingPunct="1">
              <a:spcAft>
                <a:spcPts val="0"/>
              </a:spcAft>
              <a:defRPr/>
            </a:pPr>
            <a:endParaRPr lang="en-US" dirty="0"/>
          </a:p>
          <a:p>
            <a:pPr marL="68580" indent="0" algn="ctr" eaLnBrk="1" fontAlgn="auto" hangingPunct="1">
              <a:spcAft>
                <a:spcPts val="0"/>
              </a:spcAft>
              <a:buFont typeface="Wingdings 2" pitchFamily="18" charset="2"/>
              <a:buNone/>
              <a:defRPr/>
            </a:pPr>
            <a:r>
              <a:rPr lang="en-US" sz="3800" b="1" dirty="0">
                <a:effectLst>
                  <a:outerShdw blurRad="38100" dist="38100" dir="2700000" algn="tl">
                    <a:srgbClr val="000000">
                      <a:alpha val="43137"/>
                    </a:srgbClr>
                  </a:outerShdw>
                </a:effectLst>
                <a:latin typeface="Times New Roman" pitchFamily="18" charset="0"/>
                <a:cs typeface="Times New Roman" pitchFamily="18" charset="0"/>
              </a:rPr>
              <a:t>CONCLUZII: </a:t>
            </a:r>
            <a:endParaRPr lang="en-US" sz="3800" dirty="0">
              <a:effectLst>
                <a:outerShdw blurRad="38100" dist="38100" dir="2700000" algn="tl">
                  <a:srgbClr val="000000">
                    <a:alpha val="43137"/>
                  </a:srgbClr>
                </a:outerShdw>
              </a:effectLst>
              <a:latin typeface="Times New Roman" pitchFamily="18" charset="0"/>
              <a:cs typeface="Times New Roman" pitchFamily="18" charset="0"/>
            </a:endParaRPr>
          </a:p>
          <a:p>
            <a:pPr marL="68580" indent="0" eaLnBrk="1" fontAlgn="auto" hangingPunct="1">
              <a:spcAft>
                <a:spcPts val="0"/>
              </a:spcAft>
              <a:buFont typeface="Wingdings 2" pitchFamily="18" charset="2"/>
              <a:buNone/>
              <a:defRPr/>
            </a:pPr>
            <a:r>
              <a:rPr lang="vi-VN" sz="2600" b="1" i="1" dirty="0">
                <a:effectLst>
                  <a:outerShdw blurRad="38100" dist="38100" dir="2700000" algn="tl">
                    <a:srgbClr val="000000">
                      <a:alpha val="43137"/>
                    </a:srgbClr>
                  </a:outerShdw>
                </a:effectLst>
                <a:latin typeface="Times New Roman" pitchFamily="18" charset="0"/>
                <a:cs typeface="Times New Roman" pitchFamily="18" charset="0"/>
              </a:rPr>
              <a:t>Învăţarea colaborativă: </a:t>
            </a:r>
            <a:endParaRPr lang="vi-VN" sz="2600" dirty="0">
              <a:effectLst>
                <a:outerShdw blurRad="38100" dist="38100" dir="2700000" algn="tl">
                  <a:srgbClr val="000000">
                    <a:alpha val="43137"/>
                  </a:srgbClr>
                </a:outerShdw>
              </a:effectLst>
              <a:latin typeface="Times New Roman" pitchFamily="18" charset="0"/>
              <a:cs typeface="Times New Roman" pitchFamily="18" charset="0"/>
            </a:endParaRPr>
          </a:p>
          <a:p>
            <a:pPr indent="-274320" eaLnBrk="1" fontAlgn="auto" hangingPunct="1">
              <a:spcAft>
                <a:spcPts val="0"/>
              </a:spcAft>
              <a:defRPr/>
            </a:pPr>
            <a:r>
              <a:rPr lang="vi-VN" sz="2600" dirty="0">
                <a:effectLst>
                  <a:outerShdw blurRad="38100" dist="38100" dir="2700000" algn="tl">
                    <a:srgbClr val="000000">
                      <a:alpha val="43137"/>
                    </a:srgbClr>
                  </a:outerShdw>
                </a:effectLst>
                <a:latin typeface="Times New Roman" pitchFamily="18" charset="0"/>
                <a:cs typeface="Times New Roman" pitchFamily="18" charset="0"/>
              </a:rPr>
              <a:t>-este o modalitate de educaţie ce se bazează pe valorificarea colaborării în interiorul unui grup; </a:t>
            </a:r>
          </a:p>
          <a:p>
            <a:pPr indent="-274320" eaLnBrk="1" fontAlgn="auto" hangingPunct="1">
              <a:spcAft>
                <a:spcPts val="0"/>
              </a:spcAft>
              <a:defRPr/>
            </a:pPr>
            <a:r>
              <a:rPr lang="vi-VN" sz="2600" dirty="0">
                <a:effectLst>
                  <a:outerShdw blurRad="38100" dist="38100" dir="2700000" algn="tl">
                    <a:srgbClr val="000000">
                      <a:alpha val="43137"/>
                    </a:srgbClr>
                  </a:outerShdw>
                </a:effectLst>
                <a:latin typeface="Times New Roman" pitchFamily="18" charset="0"/>
                <a:cs typeface="Times New Roman" pitchFamily="18" charset="0"/>
              </a:rPr>
              <a:t>-reprezintă un instrument didactic pentru activităţile de grup, în comunicare şi colaborare; </a:t>
            </a:r>
          </a:p>
          <a:p>
            <a:pPr indent="-274320" eaLnBrk="1" fontAlgn="auto" hangingPunct="1">
              <a:spcAft>
                <a:spcPts val="0"/>
              </a:spcAft>
              <a:defRPr/>
            </a:pPr>
            <a:r>
              <a:rPr lang="vi-VN" sz="2600" dirty="0">
                <a:effectLst>
                  <a:outerShdw blurRad="38100" dist="38100" dir="2700000" algn="tl">
                    <a:srgbClr val="000000">
                      <a:alpha val="43137"/>
                    </a:srgbClr>
                  </a:outerShdw>
                </a:effectLst>
                <a:latin typeface="Times New Roman" pitchFamily="18" charset="0"/>
                <a:cs typeface="Times New Roman" pitchFamily="18" charset="0"/>
              </a:rPr>
              <a:t>-se utilizează atunci când există o interdependenţă reală între membrii grupului în îndeplinirea unei sarcini, un simţ al responsabilităţii faţă de grup şi de obiectivele acestuia; </a:t>
            </a:r>
          </a:p>
          <a:p>
            <a:pPr indent="-274320" eaLnBrk="1" fontAlgn="auto" hangingPunct="1">
              <a:spcAft>
                <a:spcPts val="0"/>
              </a:spcAft>
              <a:defRPr/>
            </a:pPr>
            <a:r>
              <a:rPr lang="vi-VN" sz="2600" dirty="0">
                <a:effectLst>
                  <a:outerShdw blurRad="38100" dist="38100" dir="2700000" algn="tl">
                    <a:srgbClr val="000000">
                      <a:alpha val="43137"/>
                    </a:srgbClr>
                  </a:outerShdw>
                </a:effectLst>
                <a:latin typeface="Times New Roman" pitchFamily="18" charset="0"/>
                <a:cs typeface="Times New Roman" pitchFamily="18" charset="0"/>
              </a:rPr>
              <a:t>-se bazează pe discuţiile între participanţi şi pe </a:t>
            </a:r>
            <a:r>
              <a:rPr lang="vi-VN" sz="2600" dirty="0" smtClean="0">
                <a:effectLst>
                  <a:outerShdw blurRad="38100" dist="38100" dir="2700000" algn="tl">
                    <a:srgbClr val="000000">
                      <a:alpha val="43137"/>
                    </a:srgbClr>
                  </a:outerShdw>
                </a:effectLst>
                <a:latin typeface="Times New Roman" pitchFamily="18" charset="0"/>
                <a:cs typeface="Times New Roman" pitchFamily="18" charset="0"/>
              </a:rPr>
              <a:t>munc</a:t>
            </a:r>
            <a:r>
              <a:rPr lang="ro-RO" sz="2600" b="1" dirty="0" smtClean="0">
                <a:effectLst>
                  <a:outerShdw blurRad="38100" dist="38100" dir="2700000" algn="tl">
                    <a:srgbClr val="000000">
                      <a:alpha val="43137"/>
                    </a:srgbClr>
                  </a:outerShdw>
                </a:effectLst>
                <a:latin typeface="Times New Roman" pitchFamily="18" charset="0"/>
                <a:cs typeface="Times New Roman" pitchFamily="18" charset="0"/>
              </a:rPr>
              <a:t>ă</a:t>
            </a:r>
            <a:r>
              <a:rPr lang="vi-VN" sz="26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vi-VN" sz="2600" dirty="0">
                <a:effectLst>
                  <a:outerShdw blurRad="38100" dist="38100" dir="2700000" algn="tl">
                    <a:srgbClr val="000000">
                      <a:alpha val="43137"/>
                    </a:srgbClr>
                  </a:outerShdw>
                </a:effectLst>
                <a:latin typeface="Times New Roman" pitchFamily="18" charset="0"/>
                <a:cs typeface="Times New Roman" pitchFamily="18" charset="0"/>
              </a:rPr>
              <a:t>activă prin intermediul materialului didactic </a:t>
            </a:r>
            <a:endParaRPr lang="ro-RO" sz="2600" dirty="0" smtClean="0">
              <a:effectLst>
                <a:outerShdw blurRad="38100" dist="38100" dir="2700000" algn="tl">
                  <a:srgbClr val="000000">
                    <a:alpha val="43137"/>
                  </a:srgbClr>
                </a:outerShdw>
              </a:effectLst>
              <a:latin typeface="Times New Roman" pitchFamily="18" charset="0"/>
              <a:cs typeface="Times New Roman" pitchFamily="18" charset="0"/>
            </a:endParaRPr>
          </a:p>
          <a:p>
            <a:pPr marL="68580" indent="0" algn="r" eaLnBrk="1" fontAlgn="auto" hangingPunct="1">
              <a:spcAft>
                <a:spcPts val="0"/>
              </a:spcAft>
              <a:buFont typeface="Wingdings 2" pitchFamily="18" charset="2"/>
              <a:buNone/>
              <a:defRPr/>
            </a:pPr>
            <a:endParaRPr lang="ro-RO" sz="1800" b="1" dirty="0" smtClean="0">
              <a:solidFill>
                <a:schemeClr val="accent1">
                  <a:lumMod val="50000"/>
                </a:schemeClr>
              </a:solidFill>
              <a:ea typeface="+mj-ea"/>
              <a:cs typeface="Times New Roman" panose="02020603050405020304" pitchFamily="18" charset="0"/>
            </a:endParaRPr>
          </a:p>
          <a:p>
            <a:pPr marL="68580" indent="0" algn="r" eaLnBrk="1" fontAlgn="auto" hangingPunct="1">
              <a:spcAft>
                <a:spcPts val="0"/>
              </a:spcAft>
              <a:buFont typeface="Wingdings 2" pitchFamily="18" charset="2"/>
              <a:buNone/>
              <a:defRPr/>
            </a:pPr>
            <a:r>
              <a:rPr lang="pt-BR" sz="1800" b="1" dirty="0" smtClean="0">
                <a:solidFill>
                  <a:schemeClr val="accent1">
                    <a:lumMod val="50000"/>
                  </a:schemeClr>
                </a:solidFill>
                <a:ea typeface="+mj-ea"/>
                <a:cs typeface="Times New Roman" panose="02020603050405020304" pitchFamily="18" charset="0"/>
              </a:rPr>
              <a:t>PROF</a:t>
            </a:r>
            <a:r>
              <a:rPr lang="pt-BR" sz="1800" b="1" dirty="0">
                <a:solidFill>
                  <a:schemeClr val="accent1">
                    <a:lumMod val="50000"/>
                  </a:schemeClr>
                </a:solidFill>
                <a:ea typeface="+mj-ea"/>
                <a:cs typeface="Times New Roman" panose="02020603050405020304" pitchFamily="18" charset="0"/>
              </a:rPr>
              <a:t>.</a:t>
            </a:r>
            <a:r>
              <a:rPr lang="ro-RO" sz="1800" b="1" dirty="0">
                <a:solidFill>
                  <a:schemeClr val="accent1">
                    <a:lumMod val="50000"/>
                  </a:schemeClr>
                </a:solidFill>
                <a:ea typeface="+mj-ea"/>
                <a:cs typeface="Times New Roman" panose="02020603050405020304" pitchFamily="18" charset="0"/>
              </a:rPr>
              <a:t> HĂRȚĂGAN MARIOARA </a:t>
            </a:r>
            <a:br>
              <a:rPr lang="ro-RO" sz="1800" b="1" dirty="0">
                <a:solidFill>
                  <a:schemeClr val="accent1">
                    <a:lumMod val="50000"/>
                  </a:schemeClr>
                </a:solidFill>
                <a:ea typeface="+mj-ea"/>
                <a:cs typeface="Times New Roman" panose="02020603050405020304" pitchFamily="18" charset="0"/>
              </a:rPr>
            </a:br>
            <a:r>
              <a:rPr lang="pt-BR" sz="1800" b="1" dirty="0">
                <a:solidFill>
                  <a:schemeClr val="accent1">
                    <a:lumMod val="50000"/>
                  </a:schemeClr>
                </a:solidFill>
                <a:ea typeface="+mj-ea"/>
                <a:cs typeface="Times New Roman" panose="02020603050405020304" pitchFamily="18" charset="0"/>
              </a:rPr>
              <a:t>PROF. </a:t>
            </a:r>
            <a:r>
              <a:rPr lang="ro-RO" sz="1800" b="1" dirty="0">
                <a:solidFill>
                  <a:schemeClr val="accent1">
                    <a:lumMod val="50000"/>
                  </a:schemeClr>
                </a:solidFill>
                <a:ea typeface="+mj-ea"/>
                <a:cs typeface="Times New Roman" panose="02020603050405020304" pitchFamily="18" charset="0"/>
              </a:rPr>
              <a:t> LUCA EMANUELA</a:t>
            </a:r>
            <a:endParaRPr lang="ro-RO" sz="1400"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a:p>
            <a:pPr indent="-274320" eaLnBrk="1" fontAlgn="auto" hangingPunct="1">
              <a:spcAft>
                <a:spcPts val="0"/>
              </a:spcAft>
              <a:defRPr/>
            </a:pPr>
            <a:endParaRPr lang="ro-RO" sz="2100" dirty="0">
              <a:effectLst>
                <a:outerShdw blurRad="38100" dist="38100" dir="2700000" algn="tl">
                  <a:srgbClr val="000000">
                    <a:alpha val="43137"/>
                  </a:srgbClr>
                </a:outerShdw>
              </a:effectLst>
              <a:latin typeface="Times New Roman" pitchFamily="18" charset="0"/>
              <a:cs typeface="Times New Roman" pitchFamily="18" charset="0"/>
            </a:endParaRPr>
          </a:p>
          <a:p>
            <a:pPr indent="-274320" eaLnBrk="1" fontAlgn="auto" hangingPunct="1">
              <a:spcAft>
                <a:spcPts val="0"/>
              </a:spcAft>
              <a:defRPr/>
            </a:pPr>
            <a:endParaRPr lang="en-US" sz="21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1042988" y="1874838"/>
            <a:ext cx="8126412" cy="2681287"/>
          </a:xfrm>
        </p:spPr>
        <p:txBody>
          <a:bodyPr>
            <a:normAutofit/>
          </a:bodyPr>
          <a:lstStyle/>
          <a:p>
            <a:pPr marL="0" indent="0" eaLnBrk="1" hangingPunct="1">
              <a:lnSpc>
                <a:spcPct val="80000"/>
              </a:lnSpc>
              <a:buFontTx/>
              <a:buNone/>
              <a:defRPr/>
            </a:pPr>
            <a:endParaRPr lang="ro-RO" altLang="ro-RO" u="sng" smtClean="0">
              <a:solidFill>
                <a:srgbClr val="002060"/>
              </a:solidFill>
              <a:effectLst>
                <a:outerShdw blurRad="38100" dist="38100" dir="2700000" algn="tl">
                  <a:srgbClr val="000000"/>
                </a:outerShdw>
              </a:effectLst>
              <a:cs typeface="Times New Roman" pitchFamily="18" charset="0"/>
            </a:endParaRPr>
          </a:p>
          <a:p>
            <a:pPr marL="0" indent="0" algn="ctr" eaLnBrk="1" hangingPunct="1">
              <a:lnSpc>
                <a:spcPct val="80000"/>
              </a:lnSpc>
              <a:buFontTx/>
              <a:buNone/>
              <a:defRPr/>
            </a:pPr>
            <a:r>
              <a:rPr lang="ro-RO" altLang="ro-RO" sz="3600" b="1" i="1" u="sng" smtClean="0">
                <a:solidFill>
                  <a:srgbClr val="4A6300"/>
                </a:solidFill>
                <a:effectLst>
                  <a:outerShdw blurRad="38100" dist="38100" dir="2700000" algn="tl">
                    <a:srgbClr val="000000"/>
                  </a:outerShdw>
                </a:effectLst>
                <a:cs typeface="Times New Roman" pitchFamily="18" charset="0"/>
              </a:rPr>
              <a:t>TEMA CERCULUI</a:t>
            </a:r>
            <a:r>
              <a:rPr lang="ro-RO" altLang="ro-RO" sz="3600" b="1" i="1" smtClean="0">
                <a:solidFill>
                  <a:srgbClr val="4A6300"/>
                </a:solidFill>
                <a:effectLst>
                  <a:outerShdw blurRad="38100" dist="38100" dir="2700000" algn="tl">
                    <a:srgbClr val="000000"/>
                  </a:outerShdw>
                </a:effectLst>
                <a:cs typeface="Times New Roman" pitchFamily="18" charset="0"/>
              </a:rPr>
              <a:t>:</a:t>
            </a:r>
          </a:p>
          <a:p>
            <a:pPr marL="0" indent="0" algn="ctr" eaLnBrk="1" hangingPunct="1">
              <a:lnSpc>
                <a:spcPct val="80000"/>
              </a:lnSpc>
              <a:buFontTx/>
              <a:buNone/>
              <a:defRPr/>
            </a:pPr>
            <a:r>
              <a:rPr lang="ro-RO" altLang="ro-RO" b="1" i="1" smtClean="0">
                <a:solidFill>
                  <a:srgbClr val="4A6300"/>
                </a:solidFill>
                <a:effectLst>
                  <a:outerShdw blurRad="38100" dist="38100" dir="2700000" algn="tl">
                    <a:srgbClr val="000000"/>
                  </a:outerShdw>
                </a:effectLst>
                <a:cs typeface="Times New Roman" pitchFamily="18" charset="0"/>
              </a:rPr>
              <a:t/>
            </a:r>
            <a:br>
              <a:rPr lang="ro-RO" altLang="ro-RO" b="1" i="1" smtClean="0">
                <a:solidFill>
                  <a:srgbClr val="4A6300"/>
                </a:solidFill>
                <a:effectLst>
                  <a:outerShdw blurRad="38100" dist="38100" dir="2700000" algn="tl">
                    <a:srgbClr val="000000"/>
                  </a:outerShdw>
                </a:effectLst>
                <a:cs typeface="Times New Roman" pitchFamily="18" charset="0"/>
              </a:rPr>
            </a:br>
            <a:endParaRPr lang="ro-RO" altLang="ro-RO" b="1" i="1" smtClean="0">
              <a:solidFill>
                <a:srgbClr val="4A6300"/>
              </a:solidFill>
              <a:effectLst>
                <a:outerShdw blurRad="38100" dist="38100" dir="2700000" algn="tl">
                  <a:srgbClr val="000000"/>
                </a:outerShdw>
              </a:effectLst>
              <a:cs typeface="Times New Roman" pitchFamily="18" charset="0"/>
            </a:endParaRPr>
          </a:p>
          <a:p>
            <a:pPr marL="0" indent="0" algn="ctr" eaLnBrk="1" hangingPunct="1">
              <a:lnSpc>
                <a:spcPct val="80000"/>
              </a:lnSpc>
              <a:buFont typeface="Wingdings 2" pitchFamily="18" charset="2"/>
              <a:buNone/>
              <a:defRPr/>
            </a:pPr>
            <a:r>
              <a:rPr lang="ro-RO" altLang="ro-RO" sz="3200" b="1" i="1" smtClean="0">
                <a:solidFill>
                  <a:srgbClr val="4A6300"/>
                </a:solidFill>
                <a:effectLst>
                  <a:outerShdw blurRad="38100" dist="38100" dir="2700000" algn="tl">
                    <a:srgbClr val="000000"/>
                  </a:outerShdw>
                </a:effectLst>
                <a:cs typeface="Times New Roman" pitchFamily="18" charset="0"/>
              </a:rPr>
              <a:t>“</a:t>
            </a:r>
            <a:r>
              <a:rPr lang="ro-RO" altLang="ro-RO" sz="3200" b="1" i="1" smtClean="0">
                <a:solidFill>
                  <a:srgbClr val="4A6300"/>
                </a:solidFill>
                <a:latin typeface="Helvetica" pitchFamily="34" charset="0"/>
              </a:rPr>
              <a:t>Î</a:t>
            </a:r>
            <a:r>
              <a:rPr lang="ro-RO" sz="3200" b="1" i="1" smtClean="0">
                <a:solidFill>
                  <a:srgbClr val="4A6300"/>
                </a:solidFill>
                <a:latin typeface="Helvetica" pitchFamily="34" charset="0"/>
                <a:cs typeface="Times New Roman" pitchFamily="18" charset="0"/>
              </a:rPr>
              <a:t>NVĂȚAREA COLABORATIVĂ.</a:t>
            </a:r>
            <a:r>
              <a:rPr lang="ro-RO" altLang="ro-RO" sz="3200" b="1" i="1" smtClean="0">
                <a:solidFill>
                  <a:srgbClr val="4A6300"/>
                </a:solidFill>
                <a:effectLst>
                  <a:outerShdw blurRad="38100" dist="38100" dir="2700000" algn="tl">
                    <a:srgbClr val="000000"/>
                  </a:outerShdw>
                </a:effectLst>
                <a:cs typeface="Times New Roman" pitchFamily="18" charset="0"/>
              </a:rPr>
              <a:t>“</a:t>
            </a:r>
          </a:p>
          <a:p>
            <a:pPr marL="0" indent="0" algn="ctr" eaLnBrk="1" hangingPunct="1">
              <a:buClrTx/>
              <a:buSzTx/>
              <a:buFont typeface="Wingdings 2" pitchFamily="18" charset="2"/>
              <a:buNone/>
              <a:defRPr/>
            </a:pPr>
            <a:r>
              <a:rPr lang="ro-RO" sz="1600" i="1" smtClean="0">
                <a:solidFill>
                  <a:srgbClr val="74A510"/>
                </a:solidFill>
                <a:latin typeface="Calibri" pitchFamily="34" charset="0"/>
              </a:rPr>
              <a:t>Forme și strategii ale învățării colaborative-premise pentru dezvoltarea coeziunii de grup </a:t>
            </a:r>
          </a:p>
          <a:p>
            <a:pPr marL="0" indent="0" algn="ctr" eaLnBrk="1" hangingPunct="1">
              <a:buClrTx/>
              <a:buSzTx/>
              <a:buFont typeface="Wingdings 2" pitchFamily="18" charset="2"/>
              <a:buNone/>
              <a:defRPr/>
            </a:pPr>
            <a:r>
              <a:rPr lang="ro-RO" sz="1600" i="1" smtClean="0">
                <a:solidFill>
                  <a:srgbClr val="74A510"/>
                </a:solidFill>
                <a:latin typeface="Calibri" pitchFamily="34" charset="0"/>
              </a:rPr>
              <a:t>și de valorificare a potențialului individual.</a:t>
            </a:r>
            <a:endParaRPr lang="en-US" sz="1600" i="1" smtClean="0">
              <a:solidFill>
                <a:srgbClr val="74A510"/>
              </a:solidFill>
              <a:latin typeface="Calibri" pitchFamily="34" charset="0"/>
            </a:endParaRPr>
          </a:p>
          <a:p>
            <a:pPr marL="0" indent="0" algn="ctr" eaLnBrk="1" hangingPunct="1">
              <a:lnSpc>
                <a:spcPct val="80000"/>
              </a:lnSpc>
              <a:buFont typeface="Wingdings 2" pitchFamily="18" charset="2"/>
              <a:buNone/>
              <a:defRPr/>
            </a:pPr>
            <a:endParaRPr lang="en-GB" b="1" smtClean="0">
              <a:solidFill>
                <a:srgbClr val="002060"/>
              </a:solidFill>
            </a:endParaRPr>
          </a:p>
        </p:txBody>
      </p:sp>
      <p:sp>
        <p:nvSpPr>
          <p:cNvPr id="5123" name="Rectangle 9"/>
          <p:cNvSpPr>
            <a:spLocks noChangeArrowheads="1"/>
          </p:cNvSpPr>
          <p:nvPr/>
        </p:nvSpPr>
        <p:spPr bwMode="auto">
          <a:xfrm>
            <a:off x="1885950" y="4652963"/>
            <a:ext cx="7237413" cy="1677987"/>
          </a:xfrm>
          <a:prstGeom prst="rect">
            <a:avLst/>
          </a:prstGeom>
          <a:noFill/>
          <a:ln>
            <a:noFill/>
          </a:ln>
          <a:extLst>
            <a:ext uri="{909E8E84-426E-40DD-AFC4-6F175D3DCCD1}"/>
            <a:ext uri="{91240B29-F687-4F45-9708-019B960494DF}"/>
          </a:extLst>
        </p:spPr>
        <p:txBody>
          <a:bodyPr wrap="none" anchor="ctr"/>
          <a:lstStyle/>
          <a:p>
            <a:pPr algn="just">
              <a:defRPr/>
            </a:pPr>
            <a:r>
              <a:rPr lang="ro-RO" sz="2000" b="1">
                <a:solidFill>
                  <a:srgbClr val="000000"/>
                </a:solidFill>
                <a:latin typeface="Helvetica" pitchFamily="34" charset="0"/>
                <a:cs typeface="Times New Roman" pitchFamily="18" charset="0"/>
              </a:rPr>
              <a:t>                                             </a:t>
            </a:r>
            <a:r>
              <a:rPr lang="en-US" sz="2000" b="1">
                <a:solidFill>
                  <a:srgbClr val="4A6300"/>
                </a:solidFill>
                <a:latin typeface="Helvetica" pitchFamily="34" charset="0"/>
                <a:cs typeface="Times New Roman" pitchFamily="18" charset="0"/>
              </a:rPr>
              <a:t>GRĂDINIȚA PN BOBÂLNA</a:t>
            </a:r>
            <a:endParaRPr lang="ro-RO" sz="2000" b="1">
              <a:solidFill>
                <a:srgbClr val="4A6300"/>
              </a:solidFill>
              <a:latin typeface="Helvetica" pitchFamily="34" charset="0"/>
              <a:cs typeface="Times New Roman" pitchFamily="18" charset="0"/>
            </a:endParaRPr>
          </a:p>
          <a:p>
            <a:pPr algn="just">
              <a:defRPr/>
            </a:pPr>
            <a:r>
              <a:rPr lang="ro-RO" sz="2000" b="1">
                <a:solidFill>
                  <a:srgbClr val="4A6300"/>
                </a:solidFill>
                <a:effectLst>
                  <a:outerShdw blurRad="38100" dist="38100" dir="2700000" algn="tl">
                    <a:srgbClr val="000000"/>
                  </a:outerShdw>
                </a:effectLst>
                <a:latin typeface="Helvetica" pitchFamily="34" charset="0"/>
                <a:cs typeface="Times New Roman" pitchFamily="18" charset="0"/>
              </a:rPr>
              <a:t>                                                 29.05.2017</a:t>
            </a:r>
            <a:endParaRPr lang="en-US" sz="2000" b="1">
              <a:solidFill>
                <a:srgbClr val="4A6300"/>
              </a:solidFill>
              <a:effectLst>
                <a:outerShdw blurRad="38100" dist="38100" dir="2700000" algn="tl">
                  <a:srgbClr val="000000"/>
                </a:outerShdw>
              </a:effectLst>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6013" y="765175"/>
            <a:ext cx="6951662" cy="1150938"/>
          </a:xfrm>
        </p:spPr>
        <p:txBody>
          <a:bodyPr rtlCol="0">
            <a:normAutofit fontScale="90000"/>
          </a:bodyPr>
          <a:lstStyle/>
          <a:p>
            <a:pPr algn="ctr" eaLnBrk="1" fontAlgn="auto" hangingPunct="1">
              <a:spcAft>
                <a:spcPts val="0"/>
              </a:spcAft>
              <a:defRPr/>
            </a:pPr>
            <a:r>
              <a:rPr lang="ro-RO" sz="3600" i="1" dirty="0" smtClean="0">
                <a:solidFill>
                  <a:schemeClr val="accent1">
                    <a:lumMod val="50000"/>
                  </a:schemeClr>
                </a:solidFill>
                <a:effectLst>
                  <a:outerShdw blurRad="38100" dist="38100" dir="2700000" algn="tl">
                    <a:srgbClr val="000000">
                      <a:alpha val="43137"/>
                    </a:srgbClr>
                  </a:outerShdw>
                </a:effectLst>
                <a:latin typeface="Calibri"/>
              </a:rPr>
              <a:t>PROGRAMUL ZILEI </a:t>
            </a:r>
            <a:br>
              <a:rPr lang="ro-RO" sz="3600" i="1" dirty="0" smtClean="0">
                <a:solidFill>
                  <a:schemeClr val="accent1">
                    <a:lumMod val="50000"/>
                  </a:schemeClr>
                </a:solidFill>
                <a:effectLst>
                  <a:outerShdw blurRad="38100" dist="38100" dir="2700000" algn="tl">
                    <a:srgbClr val="000000">
                      <a:alpha val="43137"/>
                    </a:srgbClr>
                  </a:outerShdw>
                </a:effectLst>
                <a:latin typeface="Calibri"/>
              </a:rPr>
            </a:br>
            <a:endParaRPr lang="en-US" dirty="0">
              <a:solidFill>
                <a:schemeClr val="accent1">
                  <a:lumMod val="50000"/>
                </a:schemeClr>
              </a:solidFill>
            </a:endParaRPr>
          </a:p>
        </p:txBody>
      </p:sp>
      <p:sp>
        <p:nvSpPr>
          <p:cNvPr id="3" name="Content Placeholder 2"/>
          <p:cNvSpPr>
            <a:spLocks noGrp="1"/>
          </p:cNvSpPr>
          <p:nvPr>
            <p:ph idx="1"/>
          </p:nvPr>
        </p:nvSpPr>
        <p:spPr>
          <a:xfrm>
            <a:off x="1187450" y="1628775"/>
            <a:ext cx="6777038" cy="4248150"/>
          </a:xfrm>
          <a:ln>
            <a:solidFill>
              <a:schemeClr val="bg2">
                <a:lumMod val="50000"/>
              </a:schemeClr>
            </a:solidFill>
          </a:ln>
        </p:spPr>
        <p:txBody>
          <a:bodyPr rtlCol="0">
            <a:normAutofit fontScale="92500" lnSpcReduction="10000"/>
          </a:bodyPr>
          <a:lstStyle/>
          <a:p>
            <a:pPr marL="0" indent="0" algn="just" defTabSz="457200" eaLnBrk="1" fontAlgn="auto" hangingPunct="1">
              <a:spcBef>
                <a:spcPts val="0"/>
              </a:spcBef>
              <a:spcAft>
                <a:spcPts val="0"/>
              </a:spcAft>
              <a:buClrTx/>
              <a:buFontTx/>
              <a:buNone/>
              <a:defRPr/>
            </a:pPr>
            <a:r>
              <a:rPr lang="ro-RO" b="1" dirty="0">
                <a:solidFill>
                  <a:schemeClr val="accent1">
                    <a:lumMod val="50000"/>
                  </a:schemeClr>
                </a:solidFill>
                <a:latin typeface="Times New Roman" pitchFamily="18" charset="0"/>
                <a:cs typeface="Times New Roman" pitchFamily="18" charset="0"/>
              </a:rPr>
              <a:t>13:00 – 13:30 -    </a:t>
            </a:r>
            <a:r>
              <a:rPr lang="ro-RO" dirty="0">
                <a:solidFill>
                  <a:schemeClr val="accent1">
                    <a:lumMod val="50000"/>
                  </a:schemeClr>
                </a:solidFill>
                <a:latin typeface="Times New Roman" pitchFamily="18" charset="0"/>
                <a:cs typeface="Times New Roman" pitchFamily="18" charset="0"/>
              </a:rPr>
              <a:t>Întâlnirea cadrelor didactice participante </a:t>
            </a:r>
          </a:p>
          <a:p>
            <a:pPr marL="0" indent="0" algn="just" defTabSz="457200" eaLnBrk="1" fontAlgn="auto" hangingPunct="1">
              <a:spcBef>
                <a:spcPts val="0"/>
              </a:spcBef>
              <a:spcAft>
                <a:spcPts val="0"/>
              </a:spcAft>
              <a:buClrTx/>
              <a:buFontTx/>
              <a:buNone/>
              <a:defRPr/>
            </a:pPr>
            <a:endParaRPr lang="ro-RO" b="1" dirty="0">
              <a:solidFill>
                <a:schemeClr val="accent1">
                  <a:lumMod val="50000"/>
                </a:schemeClr>
              </a:solidFill>
              <a:latin typeface="Times New Roman" pitchFamily="18" charset="0"/>
              <a:cs typeface="Times New Roman" pitchFamily="18" charset="0"/>
            </a:endParaRPr>
          </a:p>
          <a:p>
            <a:pPr marL="0" indent="0" eaLnBrk="1" fontAlgn="auto" hangingPunct="1">
              <a:spcBef>
                <a:spcPts val="0"/>
              </a:spcBef>
              <a:spcAft>
                <a:spcPts val="0"/>
              </a:spcAft>
              <a:buClr>
                <a:srgbClr val="FFCC66"/>
              </a:buClr>
              <a:buFontTx/>
              <a:buNone/>
              <a:tabLst>
                <a:tab pos="2019300" algn="l"/>
              </a:tabLst>
              <a:defRPr/>
            </a:pPr>
            <a:r>
              <a:rPr lang="ro-RO" b="1" dirty="0">
                <a:solidFill>
                  <a:schemeClr val="accent1">
                    <a:lumMod val="50000"/>
                  </a:schemeClr>
                </a:solidFill>
                <a:latin typeface="Times New Roman" pitchFamily="18" charset="0"/>
                <a:cs typeface="Times New Roman" pitchFamily="18" charset="0"/>
              </a:rPr>
              <a:t>13:30 – 14:00 -    </a:t>
            </a:r>
            <a:r>
              <a:rPr lang="it-IT" dirty="0">
                <a:solidFill>
                  <a:schemeClr val="accent1">
                    <a:lumMod val="50000"/>
                  </a:schemeClr>
                </a:solidFill>
                <a:latin typeface="Times New Roman" pitchFamily="18" charset="0"/>
                <a:cs typeface="Times New Roman" pitchFamily="18" charset="0"/>
              </a:rPr>
              <a:t>Activitate demonstrativă</a:t>
            </a:r>
            <a:endParaRPr lang="ro-RO" dirty="0">
              <a:solidFill>
                <a:schemeClr val="accent1">
                  <a:lumMod val="50000"/>
                </a:schemeClr>
              </a:solidFill>
              <a:latin typeface="Times New Roman" pitchFamily="18" charset="0"/>
              <a:cs typeface="Times New Roman" pitchFamily="18" charset="0"/>
            </a:endParaRPr>
          </a:p>
          <a:p>
            <a:pPr marL="0" indent="0" algn="ctr" eaLnBrk="1" fontAlgn="auto" hangingPunct="1">
              <a:spcBef>
                <a:spcPts val="0"/>
              </a:spcBef>
              <a:spcAft>
                <a:spcPts val="0"/>
              </a:spcAft>
              <a:buClr>
                <a:srgbClr val="FFCC66"/>
              </a:buClr>
              <a:buFontTx/>
              <a:buNone/>
              <a:tabLst>
                <a:tab pos="2019300" algn="l"/>
              </a:tabLst>
              <a:defRPr/>
            </a:pPr>
            <a:r>
              <a:rPr lang="it-IT" dirty="0">
                <a:solidFill>
                  <a:schemeClr val="accent1">
                    <a:lumMod val="50000"/>
                  </a:schemeClr>
                </a:solidFill>
                <a:latin typeface="Times New Roman" pitchFamily="18" charset="0"/>
                <a:cs typeface="Times New Roman" pitchFamily="18" charset="0"/>
              </a:rPr>
              <a:t> </a:t>
            </a:r>
            <a:r>
              <a:rPr lang="ro-RO" dirty="0">
                <a:solidFill>
                  <a:schemeClr val="accent1">
                    <a:lumMod val="50000"/>
                  </a:schemeClr>
                </a:solidFill>
                <a:latin typeface="Times New Roman" pitchFamily="18" charset="0"/>
                <a:cs typeface="Times New Roman" pitchFamily="18" charset="0"/>
              </a:rPr>
              <a:t>   -    </a:t>
            </a:r>
            <a:r>
              <a:rPr lang="en-US" sz="1700" dirty="0" err="1" smtClean="0">
                <a:solidFill>
                  <a:schemeClr val="accent1">
                    <a:lumMod val="50000"/>
                  </a:schemeClr>
                </a:solidFill>
                <a:latin typeface="Times New Roman" pitchFamily="18" charset="0"/>
                <a:ea typeface="Calibri"/>
                <a:cs typeface="Times New Roman" pitchFamily="18" charset="0"/>
              </a:rPr>
              <a:t>Activitate</a:t>
            </a:r>
            <a:r>
              <a:rPr lang="en-US" sz="1700" dirty="0" smtClean="0">
                <a:solidFill>
                  <a:schemeClr val="accent1">
                    <a:lumMod val="50000"/>
                  </a:schemeClr>
                </a:solidFill>
                <a:latin typeface="Times New Roman" pitchFamily="18" charset="0"/>
                <a:ea typeface="Calibri"/>
                <a:cs typeface="Times New Roman" pitchFamily="18" charset="0"/>
              </a:rPr>
              <a:t> </a:t>
            </a:r>
            <a:r>
              <a:rPr lang="en-US" sz="1700" dirty="0" err="1">
                <a:solidFill>
                  <a:schemeClr val="accent1">
                    <a:lumMod val="50000"/>
                  </a:schemeClr>
                </a:solidFill>
                <a:latin typeface="Times New Roman" pitchFamily="18" charset="0"/>
                <a:ea typeface="Calibri"/>
                <a:cs typeface="Times New Roman" pitchFamily="18" charset="0"/>
              </a:rPr>
              <a:t>integrată</a:t>
            </a:r>
            <a:r>
              <a:rPr lang="en-US" sz="1700" dirty="0">
                <a:solidFill>
                  <a:schemeClr val="accent1">
                    <a:lumMod val="50000"/>
                  </a:schemeClr>
                </a:solidFill>
                <a:latin typeface="Times New Roman" pitchFamily="18" charset="0"/>
                <a:ea typeface="Calibri"/>
                <a:cs typeface="Times New Roman" pitchFamily="18" charset="0"/>
              </a:rPr>
              <a:t> tip IV </a:t>
            </a:r>
            <a:r>
              <a:rPr lang="en-US" sz="1700" dirty="0" smtClean="0">
                <a:solidFill>
                  <a:schemeClr val="accent1">
                    <a:lumMod val="50000"/>
                  </a:schemeClr>
                </a:solidFill>
                <a:latin typeface="Times New Roman" pitchFamily="18" charset="0"/>
                <a:ea typeface="Calibri"/>
                <a:cs typeface="Times New Roman" pitchFamily="18" charset="0"/>
              </a:rPr>
              <a:t>(</a:t>
            </a:r>
            <a:r>
              <a:rPr lang="en-US" sz="1700" dirty="0" err="1" smtClean="0">
                <a:solidFill>
                  <a:schemeClr val="accent1">
                    <a:lumMod val="50000"/>
                  </a:schemeClr>
                </a:solidFill>
                <a:latin typeface="Times New Roman" pitchFamily="18" charset="0"/>
                <a:ea typeface="Calibri"/>
                <a:cs typeface="Times New Roman" pitchFamily="18" charset="0"/>
              </a:rPr>
              <a:t>activitatea</a:t>
            </a:r>
            <a:r>
              <a:rPr lang="en-US" sz="1700" dirty="0" smtClean="0">
                <a:solidFill>
                  <a:schemeClr val="accent1">
                    <a:lumMod val="50000"/>
                  </a:schemeClr>
                </a:solidFill>
                <a:latin typeface="Times New Roman" pitchFamily="18" charset="0"/>
                <a:ea typeface="Calibri"/>
                <a:cs typeface="Times New Roman" pitchFamily="18" charset="0"/>
              </a:rPr>
              <a:t> </a:t>
            </a:r>
            <a:r>
              <a:rPr lang="en-US" sz="1700" dirty="0">
                <a:solidFill>
                  <a:schemeClr val="accent1">
                    <a:lumMod val="50000"/>
                  </a:schemeClr>
                </a:solidFill>
                <a:latin typeface="Times New Roman" pitchFamily="18" charset="0"/>
                <a:ea typeface="Calibri"/>
                <a:cs typeface="Times New Roman" pitchFamily="18" charset="0"/>
              </a:rPr>
              <a:t>de </a:t>
            </a:r>
            <a:r>
              <a:rPr lang="en-US" sz="1700" dirty="0" err="1">
                <a:solidFill>
                  <a:schemeClr val="accent1">
                    <a:lumMod val="50000"/>
                  </a:schemeClr>
                </a:solidFill>
                <a:latin typeface="Times New Roman" pitchFamily="18" charset="0"/>
                <a:ea typeface="Calibri"/>
                <a:cs typeface="Times New Roman" pitchFamily="18" charset="0"/>
              </a:rPr>
              <a:t>bază</a:t>
            </a:r>
            <a:r>
              <a:rPr lang="en-US" sz="1700" dirty="0">
                <a:solidFill>
                  <a:schemeClr val="accent1">
                    <a:lumMod val="50000"/>
                  </a:schemeClr>
                </a:solidFill>
                <a:latin typeface="Times New Roman" pitchFamily="18" charset="0"/>
                <a:ea typeface="Calibri"/>
                <a:cs typeface="Times New Roman" pitchFamily="18" charset="0"/>
              </a:rPr>
              <a:t> </a:t>
            </a:r>
            <a:r>
              <a:rPr lang="en-US" sz="1700" dirty="0" err="1">
                <a:solidFill>
                  <a:schemeClr val="accent1">
                    <a:lumMod val="50000"/>
                  </a:schemeClr>
                </a:solidFill>
                <a:latin typeface="Times New Roman" pitchFamily="18" charset="0"/>
                <a:ea typeface="Calibri"/>
                <a:cs typeface="Times New Roman" pitchFamily="18" charset="0"/>
              </a:rPr>
              <a:t>este</a:t>
            </a:r>
            <a:r>
              <a:rPr lang="en-US" sz="1700" dirty="0">
                <a:solidFill>
                  <a:schemeClr val="accent1">
                    <a:lumMod val="50000"/>
                  </a:schemeClr>
                </a:solidFill>
                <a:latin typeface="Times New Roman" pitchFamily="18" charset="0"/>
                <a:ea typeface="Calibri"/>
                <a:cs typeface="Times New Roman" pitchFamily="18" charset="0"/>
              </a:rPr>
              <a:t> un </a:t>
            </a:r>
            <a:r>
              <a:rPr lang="en-US" sz="1700" dirty="0" err="1">
                <a:solidFill>
                  <a:schemeClr val="accent1">
                    <a:lumMod val="50000"/>
                  </a:schemeClr>
                </a:solidFill>
                <a:latin typeface="Times New Roman" pitchFamily="18" charset="0"/>
                <a:ea typeface="Calibri"/>
                <a:cs typeface="Times New Roman" pitchFamily="18" charset="0"/>
              </a:rPr>
              <a:t>anumit</a:t>
            </a:r>
            <a:r>
              <a:rPr lang="en-US" sz="1700" dirty="0">
                <a:solidFill>
                  <a:schemeClr val="accent1">
                    <a:lumMod val="50000"/>
                  </a:schemeClr>
                </a:solidFill>
                <a:latin typeface="Times New Roman" pitchFamily="18" charset="0"/>
                <a:ea typeface="Calibri"/>
                <a:cs typeface="Times New Roman" pitchFamily="18" charset="0"/>
              </a:rPr>
              <a:t> ADE din </a:t>
            </a:r>
            <a:r>
              <a:rPr lang="en-US" sz="1700" dirty="0" err="1">
                <a:solidFill>
                  <a:schemeClr val="accent1">
                    <a:lumMod val="50000"/>
                  </a:schemeClr>
                </a:solidFill>
                <a:latin typeface="Times New Roman" pitchFamily="18" charset="0"/>
                <a:ea typeface="Calibri"/>
                <a:cs typeface="Times New Roman" pitchFamily="18" charset="0"/>
              </a:rPr>
              <a:t>ziua</a:t>
            </a:r>
            <a:r>
              <a:rPr lang="en-US" sz="1700" dirty="0">
                <a:solidFill>
                  <a:schemeClr val="accent1">
                    <a:lumMod val="50000"/>
                  </a:schemeClr>
                </a:solidFill>
                <a:latin typeface="Times New Roman" pitchFamily="18" charset="0"/>
                <a:ea typeface="Calibri"/>
                <a:cs typeface="Times New Roman" pitchFamily="18" charset="0"/>
              </a:rPr>
              <a:t> </a:t>
            </a:r>
            <a:r>
              <a:rPr lang="en-US" sz="1700" dirty="0" err="1">
                <a:solidFill>
                  <a:schemeClr val="accent1">
                    <a:lumMod val="50000"/>
                  </a:schemeClr>
                </a:solidFill>
                <a:latin typeface="Times New Roman" pitchFamily="18" charset="0"/>
                <a:ea typeface="Calibri"/>
                <a:cs typeface="Times New Roman" pitchFamily="18" charset="0"/>
              </a:rPr>
              <a:t>respectivă</a:t>
            </a:r>
            <a:r>
              <a:rPr lang="en-US" sz="1700" dirty="0">
                <a:solidFill>
                  <a:schemeClr val="accent1">
                    <a:lumMod val="50000"/>
                  </a:schemeClr>
                </a:solidFill>
                <a:latin typeface="Times New Roman" pitchFamily="18" charset="0"/>
                <a:ea typeface="Calibri"/>
                <a:cs typeface="Times New Roman" pitchFamily="18" charset="0"/>
              </a:rPr>
              <a:t>, </a:t>
            </a:r>
            <a:r>
              <a:rPr lang="ro-RO" sz="1700" dirty="0" smtClean="0">
                <a:solidFill>
                  <a:schemeClr val="accent1">
                    <a:lumMod val="50000"/>
                  </a:schemeClr>
                </a:solidFill>
                <a:latin typeface="Times New Roman" pitchFamily="18" charset="0"/>
                <a:ea typeface="Calibri"/>
                <a:cs typeface="Times New Roman" pitchFamily="18" charset="0"/>
              </a:rPr>
              <a:t>cu </a:t>
            </a:r>
            <a:r>
              <a:rPr lang="en-US" sz="1700" dirty="0" err="1" smtClean="0">
                <a:solidFill>
                  <a:schemeClr val="accent1">
                    <a:lumMod val="50000"/>
                  </a:schemeClr>
                </a:solidFill>
                <a:latin typeface="Times New Roman" pitchFamily="18" charset="0"/>
                <a:ea typeface="Calibri"/>
                <a:cs typeface="Times New Roman" pitchFamily="18" charset="0"/>
              </a:rPr>
              <a:t>elemente</a:t>
            </a:r>
            <a:r>
              <a:rPr lang="ro-RO" sz="1700" dirty="0" smtClean="0">
                <a:solidFill>
                  <a:schemeClr val="accent1">
                    <a:lumMod val="50000"/>
                  </a:schemeClr>
                </a:solidFill>
                <a:latin typeface="Times New Roman" pitchFamily="18" charset="0"/>
                <a:ea typeface="Calibri"/>
                <a:cs typeface="Times New Roman" pitchFamily="18" charset="0"/>
              </a:rPr>
              <a:t> </a:t>
            </a:r>
            <a:r>
              <a:rPr lang="en-US" sz="1700" dirty="0" err="1" smtClean="0">
                <a:solidFill>
                  <a:schemeClr val="accent1">
                    <a:lumMod val="50000"/>
                  </a:schemeClr>
                </a:solidFill>
                <a:latin typeface="Times New Roman" pitchFamily="18" charset="0"/>
                <a:ea typeface="Calibri"/>
                <a:cs typeface="Times New Roman" pitchFamily="18" charset="0"/>
              </a:rPr>
              <a:t>înglobate</a:t>
            </a:r>
            <a:r>
              <a:rPr lang="en-US" sz="1700" dirty="0" smtClean="0">
                <a:solidFill>
                  <a:schemeClr val="accent1">
                    <a:lumMod val="50000"/>
                  </a:schemeClr>
                </a:solidFill>
                <a:latin typeface="Times New Roman" pitchFamily="18" charset="0"/>
                <a:ea typeface="Calibri"/>
                <a:cs typeface="Times New Roman" pitchFamily="18" charset="0"/>
              </a:rPr>
              <a:t> din </a:t>
            </a:r>
            <a:r>
              <a:rPr lang="en-US" sz="1700" dirty="0" err="1">
                <a:solidFill>
                  <a:schemeClr val="accent1">
                    <a:lumMod val="50000"/>
                  </a:schemeClr>
                </a:solidFill>
                <a:latin typeface="Times New Roman" pitchFamily="18" charset="0"/>
                <a:ea typeface="Calibri"/>
                <a:cs typeface="Times New Roman" pitchFamily="18" charset="0"/>
              </a:rPr>
              <a:t>mai</a:t>
            </a:r>
            <a:r>
              <a:rPr lang="en-US" sz="1700" dirty="0">
                <a:solidFill>
                  <a:schemeClr val="accent1">
                    <a:lumMod val="50000"/>
                  </a:schemeClr>
                </a:solidFill>
                <a:latin typeface="Times New Roman" pitchFamily="18" charset="0"/>
                <a:ea typeface="Calibri"/>
                <a:cs typeface="Times New Roman" pitchFamily="18" charset="0"/>
              </a:rPr>
              <a:t> </a:t>
            </a:r>
            <a:r>
              <a:rPr lang="en-US" sz="1700" dirty="0" err="1">
                <a:solidFill>
                  <a:schemeClr val="accent1">
                    <a:lumMod val="50000"/>
                  </a:schemeClr>
                </a:solidFill>
                <a:latin typeface="Times New Roman" pitchFamily="18" charset="0"/>
                <a:ea typeface="Calibri"/>
                <a:cs typeface="Times New Roman" pitchFamily="18" charset="0"/>
              </a:rPr>
              <a:t>multe</a:t>
            </a:r>
            <a:r>
              <a:rPr lang="en-US" sz="1700" dirty="0">
                <a:solidFill>
                  <a:schemeClr val="accent1">
                    <a:lumMod val="50000"/>
                  </a:schemeClr>
                </a:solidFill>
                <a:latin typeface="Times New Roman" pitchFamily="18" charset="0"/>
                <a:ea typeface="Calibri"/>
                <a:cs typeface="Times New Roman" pitchFamily="18" charset="0"/>
              </a:rPr>
              <a:t> DE, </a:t>
            </a:r>
            <a:r>
              <a:rPr lang="en-US" sz="1700" dirty="0" err="1">
                <a:solidFill>
                  <a:schemeClr val="accent1">
                    <a:lumMod val="50000"/>
                  </a:schemeClr>
                </a:solidFill>
                <a:latin typeface="Times New Roman" pitchFamily="18" charset="0"/>
                <a:ea typeface="Calibri"/>
                <a:cs typeface="Times New Roman" pitchFamily="18" charset="0"/>
              </a:rPr>
              <a:t>indiferent</a:t>
            </a:r>
            <a:r>
              <a:rPr lang="en-US" sz="1700" dirty="0">
                <a:solidFill>
                  <a:schemeClr val="accent1">
                    <a:lumMod val="50000"/>
                  </a:schemeClr>
                </a:solidFill>
                <a:latin typeface="Times New Roman" pitchFamily="18" charset="0"/>
                <a:ea typeface="Calibri"/>
                <a:cs typeface="Times New Roman" pitchFamily="18" charset="0"/>
              </a:rPr>
              <a:t> de </a:t>
            </a:r>
            <a:r>
              <a:rPr lang="en-US" sz="1700" dirty="0" err="1">
                <a:solidFill>
                  <a:schemeClr val="accent1">
                    <a:lumMod val="50000"/>
                  </a:schemeClr>
                </a:solidFill>
                <a:latin typeface="Times New Roman" pitchFamily="18" charset="0"/>
                <a:ea typeface="Calibri"/>
                <a:cs typeface="Times New Roman" pitchFamily="18" charset="0"/>
              </a:rPr>
              <a:t>programul</a:t>
            </a:r>
            <a:r>
              <a:rPr lang="en-US" sz="1700" dirty="0">
                <a:solidFill>
                  <a:schemeClr val="accent1">
                    <a:lumMod val="50000"/>
                  </a:schemeClr>
                </a:solidFill>
                <a:latin typeface="Times New Roman" pitchFamily="18" charset="0"/>
                <a:ea typeface="Calibri"/>
                <a:cs typeface="Times New Roman" pitchFamily="18" charset="0"/>
              </a:rPr>
              <a:t> </a:t>
            </a:r>
            <a:r>
              <a:rPr lang="en-US" sz="1700" dirty="0" err="1">
                <a:solidFill>
                  <a:schemeClr val="accent1">
                    <a:lumMod val="50000"/>
                  </a:schemeClr>
                </a:solidFill>
                <a:latin typeface="Times New Roman" pitchFamily="18" charset="0"/>
                <a:ea typeface="Calibri"/>
                <a:cs typeface="Times New Roman" pitchFamily="18" charset="0"/>
              </a:rPr>
              <a:t>zilei</a:t>
            </a:r>
            <a:r>
              <a:rPr lang="en-US" sz="1700" dirty="0">
                <a:solidFill>
                  <a:schemeClr val="accent1">
                    <a:lumMod val="50000"/>
                  </a:schemeClr>
                </a:solidFill>
                <a:latin typeface="Times New Roman" pitchFamily="18" charset="0"/>
                <a:ea typeface="Calibri"/>
                <a:cs typeface="Times New Roman" pitchFamily="18" charset="0"/>
              </a:rPr>
              <a:t>). </a:t>
            </a:r>
            <a:endParaRPr lang="ro-RO" sz="1700" dirty="0">
              <a:solidFill>
                <a:schemeClr val="accent1">
                  <a:lumMod val="50000"/>
                </a:schemeClr>
              </a:solidFill>
              <a:latin typeface="Times New Roman" pitchFamily="18" charset="0"/>
              <a:ea typeface="Times New Roman"/>
              <a:cs typeface="Times New Roman" pitchFamily="18" charset="0"/>
            </a:endParaRPr>
          </a:p>
          <a:p>
            <a:pPr marL="0" indent="0" algn="ctr" eaLnBrk="1" fontAlgn="auto" hangingPunct="1">
              <a:spcBef>
                <a:spcPts val="0"/>
              </a:spcBef>
              <a:spcAft>
                <a:spcPts val="0"/>
              </a:spcAft>
              <a:buClr>
                <a:srgbClr val="FFCC66"/>
              </a:buClr>
              <a:buFontTx/>
              <a:buNone/>
              <a:tabLst>
                <a:tab pos="2019300" algn="l"/>
              </a:tabLst>
              <a:defRPr/>
            </a:pPr>
            <a:r>
              <a:rPr lang="ro-RO" sz="2100" dirty="0" smtClean="0">
                <a:solidFill>
                  <a:schemeClr val="accent1">
                    <a:lumMod val="50000"/>
                  </a:schemeClr>
                </a:solidFill>
                <a:latin typeface="Times New Roman" pitchFamily="18" charset="0"/>
                <a:ea typeface="Times New Roman"/>
                <a:cs typeface="Times New Roman" pitchFamily="18" charset="0"/>
              </a:rPr>
              <a:t>BUCURIILE PRIMĂVERII</a:t>
            </a:r>
            <a:endParaRPr lang="en-US" sz="1200" dirty="0">
              <a:solidFill>
                <a:schemeClr val="accent1">
                  <a:lumMod val="50000"/>
                </a:schemeClr>
              </a:solidFill>
              <a:latin typeface="Times New Roman" pitchFamily="18" charset="0"/>
              <a:ea typeface="Times New Roman"/>
              <a:cs typeface="Times New Roman" pitchFamily="18" charset="0"/>
            </a:endParaRPr>
          </a:p>
          <a:p>
            <a:pPr marL="0" indent="0" eaLnBrk="1" fontAlgn="auto" hangingPunct="1">
              <a:spcBef>
                <a:spcPts val="0"/>
              </a:spcBef>
              <a:spcAft>
                <a:spcPts val="0"/>
              </a:spcAft>
              <a:buClr>
                <a:srgbClr val="FFCC66"/>
              </a:buClr>
              <a:buFontTx/>
              <a:buNone/>
              <a:tabLst>
                <a:tab pos="2019300" algn="l"/>
              </a:tabLst>
              <a:defRPr/>
            </a:pPr>
            <a:endParaRPr lang="en-US" sz="1800" b="1" dirty="0">
              <a:solidFill>
                <a:schemeClr val="accent1">
                  <a:lumMod val="50000"/>
                </a:schemeClr>
              </a:solidFill>
              <a:latin typeface="Times New Roman" pitchFamily="18" charset="0"/>
              <a:ea typeface="Times New Roman"/>
              <a:cs typeface="Times New Roman" pitchFamily="18" charset="0"/>
            </a:endParaRPr>
          </a:p>
          <a:p>
            <a:pPr marL="0" indent="0" algn="just" defTabSz="457200" eaLnBrk="1" fontAlgn="auto" hangingPunct="1">
              <a:spcBef>
                <a:spcPts val="0"/>
              </a:spcBef>
              <a:spcAft>
                <a:spcPts val="0"/>
              </a:spcAft>
              <a:buClrTx/>
              <a:buFontTx/>
              <a:buNone/>
              <a:defRPr/>
            </a:pPr>
            <a:r>
              <a:rPr lang="ro-RO" b="1" dirty="0">
                <a:solidFill>
                  <a:schemeClr val="accent1">
                    <a:lumMod val="50000"/>
                  </a:schemeClr>
                </a:solidFill>
                <a:latin typeface="Times New Roman" pitchFamily="18" charset="0"/>
                <a:cs typeface="Times New Roman" pitchFamily="18" charset="0"/>
              </a:rPr>
              <a:t>14.00- 16.00  -  </a:t>
            </a:r>
            <a:r>
              <a:rPr lang="it-IT" dirty="0">
                <a:solidFill>
                  <a:schemeClr val="accent1">
                    <a:lumMod val="50000"/>
                  </a:schemeClr>
                </a:solidFill>
                <a:latin typeface="Times New Roman" pitchFamily="18" charset="0"/>
                <a:cs typeface="Times New Roman" pitchFamily="18" charset="0"/>
              </a:rPr>
              <a:t>Abordarea temei cercului (prezentări PPT, referate)</a:t>
            </a:r>
            <a:endParaRPr lang="ro-RO" dirty="0">
              <a:solidFill>
                <a:schemeClr val="accent1">
                  <a:lumMod val="50000"/>
                </a:schemeClr>
              </a:solidFill>
              <a:latin typeface="Times New Roman" pitchFamily="18" charset="0"/>
              <a:cs typeface="Times New Roman" pitchFamily="18" charset="0"/>
            </a:endParaRPr>
          </a:p>
          <a:p>
            <a:pPr marL="0" indent="0" algn="just" defTabSz="457200" eaLnBrk="1" fontAlgn="auto" hangingPunct="1">
              <a:spcBef>
                <a:spcPts val="0"/>
              </a:spcBef>
              <a:spcAft>
                <a:spcPts val="0"/>
              </a:spcAft>
              <a:buClrTx/>
              <a:buFontTx/>
              <a:buNone/>
              <a:defRPr/>
            </a:pPr>
            <a:endParaRPr lang="it-IT" b="1" dirty="0">
              <a:solidFill>
                <a:schemeClr val="accent1">
                  <a:lumMod val="50000"/>
                </a:schemeClr>
              </a:solidFill>
              <a:latin typeface="Times New Roman" pitchFamily="18" charset="0"/>
              <a:cs typeface="Times New Roman" pitchFamily="18" charset="0"/>
            </a:endParaRPr>
          </a:p>
          <a:p>
            <a:pPr marL="0" indent="0" algn="just" defTabSz="457200" eaLnBrk="1" fontAlgn="auto" hangingPunct="1">
              <a:spcBef>
                <a:spcPts val="0"/>
              </a:spcBef>
              <a:spcAft>
                <a:spcPts val="0"/>
              </a:spcAft>
              <a:buClrTx/>
              <a:buFontTx/>
              <a:buNone/>
              <a:defRPr/>
            </a:pPr>
            <a:r>
              <a:rPr lang="ro-RO" b="1" dirty="0">
                <a:solidFill>
                  <a:schemeClr val="accent1">
                    <a:lumMod val="50000"/>
                  </a:schemeClr>
                </a:solidFill>
                <a:latin typeface="Times New Roman" pitchFamily="18" charset="0"/>
                <a:cs typeface="Times New Roman" pitchFamily="18" charset="0"/>
              </a:rPr>
              <a:t>16:00 - 17:00 -    </a:t>
            </a:r>
            <a:r>
              <a:rPr lang="ro-RO" dirty="0">
                <a:solidFill>
                  <a:schemeClr val="accent1">
                    <a:lumMod val="50000"/>
                  </a:schemeClr>
                </a:solidFill>
                <a:latin typeface="Times New Roman" pitchFamily="18" charset="0"/>
                <a:cs typeface="Times New Roman" pitchFamily="18" charset="0"/>
              </a:rPr>
              <a:t>Dezbateri asupra  materialelor prezentate şi promovarea  altor  exemple de bune practici</a:t>
            </a:r>
          </a:p>
          <a:p>
            <a:pPr marL="0" indent="0" algn="just" defTabSz="457200" eaLnBrk="1" fontAlgn="auto" hangingPunct="1">
              <a:spcBef>
                <a:spcPts val="0"/>
              </a:spcBef>
              <a:spcAft>
                <a:spcPts val="0"/>
              </a:spcAft>
              <a:buClrTx/>
              <a:buFontTx/>
              <a:buNone/>
              <a:defRPr/>
            </a:pPr>
            <a:r>
              <a:rPr lang="ro-RO" dirty="0">
                <a:solidFill>
                  <a:schemeClr val="accent1">
                    <a:lumMod val="50000"/>
                  </a:schemeClr>
                </a:solidFill>
                <a:latin typeface="Times New Roman" pitchFamily="18" charset="0"/>
                <a:cs typeface="Times New Roman" pitchFamily="18" charset="0"/>
              </a:rPr>
              <a:t>                       -    Analiza activităţii desfăşurate </a:t>
            </a:r>
          </a:p>
          <a:p>
            <a:pPr indent="-274320" eaLnBrk="1" fontAlgn="auto" hangingPunct="1">
              <a:spcAft>
                <a:spcPts val="0"/>
              </a:spcAft>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8"/>
          <p:cNvSpPr>
            <a:spLocks noGrp="1" noChangeArrowheads="1"/>
          </p:cNvSpPr>
          <p:nvPr>
            <p:ph idx="4294967295"/>
          </p:nvPr>
        </p:nvSpPr>
        <p:spPr>
          <a:xfrm>
            <a:off x="1258888" y="692150"/>
            <a:ext cx="6913562" cy="792163"/>
          </a:xfrm>
        </p:spPr>
        <p:txBody>
          <a:bodyPr rtlCol="0">
            <a:normAutofit lnSpcReduction="10000"/>
          </a:bodyPr>
          <a:lstStyle/>
          <a:p>
            <a:pPr marL="0" indent="0" algn="ctr" defTabSz="457200" eaLnBrk="1" fontAlgn="auto" hangingPunct="1">
              <a:spcBef>
                <a:spcPts val="0"/>
              </a:spcBef>
              <a:spcAft>
                <a:spcPts val="0"/>
              </a:spcAft>
              <a:buClrTx/>
              <a:buFontTx/>
              <a:buNone/>
              <a:defRPr/>
            </a:pPr>
            <a:endParaRPr lang="ro-RO" b="1" dirty="0" smtClean="0">
              <a:solidFill>
                <a:srgbClr val="000099"/>
              </a:solidFill>
            </a:endParaRPr>
          </a:p>
          <a:p>
            <a:pPr marL="0" indent="0" algn="ctr" defTabSz="457200" eaLnBrk="1" fontAlgn="auto" hangingPunct="1">
              <a:spcBef>
                <a:spcPts val="0"/>
              </a:spcBef>
              <a:spcAft>
                <a:spcPts val="0"/>
              </a:spcAft>
              <a:buClrTx/>
              <a:buFontTx/>
              <a:buNone/>
              <a:defRPr/>
            </a:pPr>
            <a:r>
              <a:rPr lang="ro-RO" b="1" dirty="0" smtClean="0">
                <a:solidFill>
                  <a:srgbClr val="000099"/>
                </a:solidFill>
              </a:rPr>
              <a:t>Întâlnirea </a:t>
            </a:r>
            <a:r>
              <a:rPr lang="ro-RO" b="1" dirty="0">
                <a:solidFill>
                  <a:srgbClr val="000099"/>
                </a:solidFill>
              </a:rPr>
              <a:t>cadrelor didactice participante </a:t>
            </a:r>
          </a:p>
          <a:p>
            <a:pPr marL="0" indent="0" algn="just" defTabSz="457200" eaLnBrk="1" fontAlgn="auto" hangingPunct="1">
              <a:spcBef>
                <a:spcPts val="0"/>
              </a:spcBef>
              <a:spcAft>
                <a:spcPts val="0"/>
              </a:spcAft>
              <a:buClrTx/>
              <a:buFontTx/>
              <a:buNone/>
              <a:defRPr/>
            </a:pPr>
            <a:endParaRPr lang="ro-RO" dirty="0">
              <a:solidFill>
                <a:srgbClr val="BCBFED">
                  <a:lumMod val="25000"/>
                </a:srgbClr>
              </a:solidFill>
            </a:endParaRPr>
          </a:p>
          <a:p>
            <a:pPr marL="0" indent="0" algn="ctr" eaLnBrk="1" fontAlgn="auto" hangingPunct="1">
              <a:spcBef>
                <a:spcPct val="0"/>
              </a:spcBef>
              <a:spcAft>
                <a:spcPts val="0"/>
              </a:spcAft>
              <a:buClrTx/>
              <a:buFontTx/>
              <a:buNone/>
              <a:defRPr/>
            </a:pPr>
            <a:endParaRPr lang="ro-RO" sz="2800" b="1" i="1" dirty="0" smtClean="0">
              <a:solidFill>
                <a:srgbClr val="000099"/>
              </a:solidFill>
              <a:cs typeface="Arial" charset="0"/>
            </a:endParaRPr>
          </a:p>
          <a:p>
            <a:pPr marL="0" indent="0" algn="ct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ctr" eaLnBrk="1" fontAlgn="auto" hangingPunct="1">
              <a:spcBef>
                <a:spcPct val="0"/>
              </a:spcBef>
              <a:spcAft>
                <a:spcPts val="0"/>
              </a:spcAft>
              <a:buClrTx/>
              <a:buFontTx/>
              <a:buNone/>
              <a:defRPr/>
            </a:pPr>
            <a:endParaRPr lang="ro-RO" sz="2000" b="1" i="1" dirty="0">
              <a:solidFill>
                <a:srgbClr val="000099"/>
              </a:solidFill>
              <a:cs typeface="Arial" charset="0"/>
            </a:endParaRPr>
          </a:p>
          <a:p>
            <a:pPr marL="0" indent="0" algn="ct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smtClean="0">
              <a:solidFill>
                <a:srgbClr val="000099"/>
              </a:solidFill>
              <a:cs typeface="Arial" charset="0"/>
            </a:endParaRPr>
          </a:p>
          <a:p>
            <a:pPr marL="0" indent="0" algn="r" eaLnBrk="1" fontAlgn="auto" hangingPunct="1">
              <a:spcBef>
                <a:spcPct val="0"/>
              </a:spcBef>
              <a:spcAft>
                <a:spcPts val="0"/>
              </a:spcAft>
              <a:buClrTx/>
              <a:buFontTx/>
              <a:buNone/>
              <a:defRPr/>
            </a:pPr>
            <a:endParaRPr lang="ro-RO" sz="2000" b="1" i="1" dirty="0">
              <a:solidFill>
                <a:srgbClr val="000099"/>
              </a:solidFill>
              <a:cs typeface="Arial" charset="0"/>
            </a:endParaRPr>
          </a:p>
        </p:txBody>
      </p:sp>
      <p:sp>
        <p:nvSpPr>
          <p:cNvPr id="2" name="Oval 1"/>
          <p:cNvSpPr/>
          <p:nvPr/>
        </p:nvSpPr>
        <p:spPr>
          <a:xfrm>
            <a:off x="4572000" y="2565400"/>
            <a:ext cx="3816350" cy="3600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176" name="Picture 8"/>
          <p:cNvPicPr>
            <a:picLocks noChangeAspect="1" noChangeArrowheads="1"/>
          </p:cNvPicPr>
          <p:nvPr/>
        </p:nvPicPr>
        <p:blipFill>
          <a:blip r:embed="rId2">
            <a:extLst>
              <a:ext uri="{28A0092B-C50C-407E-A947-70E740481C1C}"/>
            </a:extLst>
          </a:blip>
          <a:srcRect/>
          <a:stretch>
            <a:fillRect/>
          </a:stretch>
        </p:blipFill>
        <p:spPr bwMode="auto">
          <a:xfrm>
            <a:off x="5238074" y="3305162"/>
            <a:ext cx="2484276" cy="2119883"/>
          </a:xfrm>
          <a:prstGeom prst="rect">
            <a:avLst/>
          </a:prstGeom>
          <a:noFill/>
          <a:ln>
            <a:noFill/>
          </a:ln>
          <a:effectLst/>
          <a:scene3d>
            <a:camera prst="isometricOffAxis2Left"/>
            <a:lightRig rig="threePt" dir="t"/>
          </a:scene3d>
          <a:extLst>
            <a:ext uri="{909E8E84-426E-40DD-AFC4-6F175D3DCCD1}"/>
            <a:ext uri="{91240B29-F687-4F45-9708-019B960494DF}"/>
            <a:ext uri="{AF507438-7753-43E0-B8FC-AC1667EBCBE1}"/>
          </a:extLst>
        </p:spPr>
      </p:pic>
      <p:sp>
        <p:nvSpPr>
          <p:cNvPr id="3" name="Oval 2"/>
          <p:cNvSpPr/>
          <p:nvPr/>
        </p:nvSpPr>
        <p:spPr>
          <a:xfrm>
            <a:off x="539750" y="1550988"/>
            <a:ext cx="4248150" cy="3965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1" name="Picture 6"/>
          <p:cNvPicPr>
            <a:picLocks noChangeAspect="1" noChangeArrowheads="1"/>
          </p:cNvPicPr>
          <p:nvPr/>
        </p:nvPicPr>
        <p:blipFill>
          <a:blip r:embed="rId3" cstate="print">
            <a:extLst>
              <a:ext uri="{28A0092B-C50C-407E-A947-70E740481C1C}"/>
            </a:extLst>
          </a:blip>
          <a:srcRect/>
          <a:stretch>
            <a:fillRect/>
          </a:stretch>
        </p:blipFill>
        <p:spPr bwMode="auto">
          <a:xfrm>
            <a:off x="1391422" y="2420888"/>
            <a:ext cx="2544732" cy="1937669"/>
          </a:xfrm>
          <a:prstGeom prst="rect">
            <a:avLst/>
          </a:prstGeom>
          <a:noFill/>
          <a:ln>
            <a:noFill/>
          </a:ln>
          <a:effectLst/>
          <a:scene3d>
            <a:camera prst="isometricOffAxis1Right"/>
            <a:lightRig rig="threePt" dir="t"/>
          </a:scene3d>
          <a:extLst>
            <a:ext uri="{909E8E84-426E-40DD-AFC4-6F175D3DCCD1}"/>
            <a:ext uri="{91240B29-F687-4F45-9708-019B960494DF}"/>
            <a:ext uri="{AF507438-7753-43E0-B8FC-AC1667EBCBE1}"/>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6200" y="188913"/>
            <a:ext cx="7772400" cy="1152525"/>
          </a:xfrm>
        </p:spPr>
        <p:txBody>
          <a:bodyPr rtlCol="0">
            <a:normAutofit fontScale="90000"/>
          </a:bodyPr>
          <a:lstStyle/>
          <a:p>
            <a:pPr eaLnBrk="1" fontAlgn="auto" hangingPunct="1">
              <a:spcAft>
                <a:spcPts val="0"/>
              </a:spcAft>
              <a:defRPr/>
            </a:pPr>
            <a:r>
              <a:rPr lang="fr-FR" sz="2000" b="1" i="1" dirty="0" smtClean="0">
                <a:solidFill>
                  <a:srgbClr val="000099"/>
                </a:solidFill>
                <a:ea typeface="+mn-ea"/>
                <a:cs typeface="Arial" charset="0"/>
              </a:rPr>
              <a:t/>
            </a:r>
            <a:br>
              <a:rPr lang="fr-FR" sz="2000" b="1" i="1" dirty="0" smtClean="0">
                <a:solidFill>
                  <a:srgbClr val="000099"/>
                </a:solidFill>
                <a:ea typeface="+mn-ea"/>
                <a:cs typeface="Arial" charset="0"/>
              </a:rPr>
            </a:br>
            <a:r>
              <a:rPr lang="fr-FR" sz="2000" b="1" i="1" dirty="0">
                <a:solidFill>
                  <a:srgbClr val="000099"/>
                </a:solidFill>
                <a:ea typeface="+mn-ea"/>
                <a:cs typeface="Arial" charset="0"/>
              </a:rPr>
              <a:t/>
            </a:r>
            <a:br>
              <a:rPr lang="fr-FR" sz="2000" b="1" i="1" dirty="0">
                <a:solidFill>
                  <a:srgbClr val="000099"/>
                </a:solidFill>
                <a:ea typeface="+mn-ea"/>
                <a:cs typeface="Arial" charset="0"/>
              </a:rPr>
            </a:br>
            <a:r>
              <a:rPr lang="fr-FR" sz="2000" b="1" i="1" dirty="0" smtClean="0">
                <a:solidFill>
                  <a:srgbClr val="000099"/>
                </a:solidFill>
                <a:ea typeface="+mn-ea"/>
                <a:cs typeface="Arial" charset="0"/>
              </a:rPr>
              <a:t/>
            </a:r>
            <a:br>
              <a:rPr lang="fr-FR" sz="2000" b="1" i="1" dirty="0" smtClean="0">
                <a:solidFill>
                  <a:srgbClr val="000099"/>
                </a:solidFill>
                <a:ea typeface="+mn-ea"/>
                <a:cs typeface="Arial" charset="0"/>
              </a:rPr>
            </a:br>
            <a:r>
              <a:rPr lang="fr-FR" sz="2000" b="1" i="1" dirty="0">
                <a:solidFill>
                  <a:srgbClr val="000099"/>
                </a:solidFill>
                <a:ea typeface="+mn-ea"/>
                <a:cs typeface="Arial" charset="0"/>
              </a:rPr>
              <a:t/>
            </a:r>
            <a:br>
              <a:rPr lang="fr-FR" sz="2000" b="1" i="1" dirty="0">
                <a:solidFill>
                  <a:srgbClr val="000099"/>
                </a:solidFill>
                <a:ea typeface="+mn-ea"/>
                <a:cs typeface="Arial" charset="0"/>
              </a:rPr>
            </a:br>
            <a:endParaRPr lang="en-US" sz="5400" dirty="0">
              <a:solidFill>
                <a:srgbClr val="FFFF00"/>
              </a:solidFill>
            </a:endParaRPr>
          </a:p>
        </p:txBody>
      </p:sp>
      <p:pic>
        <p:nvPicPr>
          <p:cNvPr id="31747" name="Picture 3"/>
          <p:cNvPicPr>
            <a:picLocks noChangeAspect="1" noChangeArrowheads="1"/>
          </p:cNvPicPr>
          <p:nvPr/>
        </p:nvPicPr>
        <p:blipFill>
          <a:blip r:embed="rId2">
            <a:extLst>
              <a:ext uri="{28A0092B-C50C-407E-A947-70E740481C1C}"/>
            </a:extLst>
          </a:blip>
          <a:srcRect/>
          <a:stretch>
            <a:fillRect/>
          </a:stretch>
        </p:blipFill>
        <p:spPr bwMode="auto">
          <a:xfrm>
            <a:off x="1187624" y="1772816"/>
            <a:ext cx="7344815" cy="3600399"/>
          </a:xfrm>
          <a:prstGeom prst="rect">
            <a:avLst/>
          </a:prstGeom>
          <a:solidFill>
            <a:schemeClr val="bg2">
              <a:lumMod val="75000"/>
            </a:schemeClr>
          </a:solidFill>
          <a:ln w="9525">
            <a:solidFill>
              <a:schemeClr val="tx1"/>
            </a:solidFill>
            <a:miter lim="800000"/>
            <a:headEnd/>
            <a:tailEnd/>
          </a:ln>
          <a:effectLst/>
          <a:scene3d>
            <a:camera prst="perspectiveContrastingRightFacing"/>
            <a:lightRig rig="threePt" dir="t"/>
          </a:scene3d>
        </p:spPr>
      </p:pic>
      <p:sp>
        <p:nvSpPr>
          <p:cNvPr id="4" name="Content Placeholder 3"/>
          <p:cNvSpPr>
            <a:spLocks noGrp="1"/>
          </p:cNvSpPr>
          <p:nvPr>
            <p:ph idx="1"/>
          </p:nvPr>
        </p:nvSpPr>
        <p:spPr>
          <a:xfrm>
            <a:off x="900113" y="765175"/>
            <a:ext cx="6777037" cy="874713"/>
          </a:xfrm>
        </p:spPr>
        <p:txBody>
          <a:bodyPr rtlCol="0">
            <a:normAutofit lnSpcReduction="10000"/>
          </a:bodyPr>
          <a:lstStyle/>
          <a:p>
            <a:pPr indent="-274320" eaLnBrk="1" fontAlgn="auto" hangingPunct="1">
              <a:spcAft>
                <a:spcPts val="0"/>
              </a:spcAft>
              <a:defRPr/>
            </a:pPr>
            <a:r>
              <a:rPr lang="en-US" sz="2900" dirty="0">
                <a:solidFill>
                  <a:srgbClr val="00B050"/>
                </a:solidFill>
                <a:ea typeface="Times New Roman"/>
                <a:cs typeface="+mj-cs"/>
              </a:rPr>
              <a:t>,,</a:t>
            </a:r>
            <a:r>
              <a:rPr lang="ro-RO" sz="2900" dirty="0">
                <a:solidFill>
                  <a:srgbClr val="00B050"/>
                </a:solidFill>
                <a:ea typeface="Times New Roman"/>
                <a:cs typeface="+mj-cs"/>
              </a:rPr>
              <a:t>BUCURIILE PRIMĂVERII</a:t>
            </a:r>
            <a:r>
              <a:rPr lang="en-US" sz="2900" dirty="0">
                <a:solidFill>
                  <a:srgbClr val="00B050"/>
                </a:solidFill>
                <a:ea typeface="Times New Roman"/>
                <a:cs typeface="+mj-cs"/>
              </a:rPr>
              <a:t>!’’</a:t>
            </a:r>
            <a:r>
              <a:rPr lang="en-US" sz="2200" dirty="0">
                <a:solidFill>
                  <a:srgbClr val="BCBFED">
                    <a:lumMod val="25000"/>
                  </a:srgbClr>
                </a:solidFill>
                <a:ea typeface="Times New Roman"/>
                <a:cs typeface="+mj-cs"/>
              </a:rPr>
              <a:t/>
            </a:r>
            <a:br>
              <a:rPr lang="en-US" sz="2200" dirty="0">
                <a:solidFill>
                  <a:srgbClr val="BCBFED">
                    <a:lumMod val="25000"/>
                  </a:srgbClr>
                </a:solidFill>
                <a:ea typeface="Times New Roman"/>
                <a:cs typeface="+mj-cs"/>
              </a:rPr>
            </a:b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827088" y="836613"/>
            <a:ext cx="7772400" cy="1439862"/>
          </a:xfrm>
        </p:spPr>
        <p:txBody>
          <a:bodyPr rtlCol="0">
            <a:normAutofit fontScale="90000"/>
          </a:bodyPr>
          <a:lstStyle/>
          <a:p>
            <a:pPr algn="just" eaLnBrk="1" fontAlgn="auto" hangingPunct="1">
              <a:spcAft>
                <a:spcPts val="0"/>
              </a:spcAft>
              <a:tabLst>
                <a:tab pos="2019300" algn="l"/>
              </a:tabLst>
              <a:defRPr/>
            </a:pPr>
            <a:r>
              <a:rPr lang="en-US" sz="2400" dirty="0" smtClean="0">
                <a:cs typeface="Times New Roman" pitchFamily="18" charset="0"/>
              </a:rPr>
              <a:t/>
            </a:r>
            <a:br>
              <a:rPr lang="en-US" sz="2400" dirty="0" smtClean="0">
                <a:cs typeface="Times New Roman" pitchFamily="18" charset="0"/>
              </a:rPr>
            </a:br>
            <a:r>
              <a:rPr lang="en-US" sz="2400" dirty="0" smtClean="0">
                <a:cs typeface="Times New Roman" pitchFamily="18" charset="0"/>
              </a:rPr>
              <a:t/>
            </a:r>
            <a:br>
              <a:rPr lang="en-US" sz="2400" dirty="0" smtClean="0">
                <a:cs typeface="Times New Roman" pitchFamily="18" charset="0"/>
              </a:rPr>
            </a:br>
            <a:r>
              <a:rPr lang="ro-RO" sz="2400" dirty="0" smtClean="0">
                <a:cs typeface="Times New Roman" pitchFamily="18" charset="0"/>
              </a:rPr>
              <a:t/>
            </a:r>
            <a:br>
              <a:rPr lang="ro-RO" sz="2400" dirty="0" smtClean="0">
                <a:cs typeface="Times New Roman" pitchFamily="18" charset="0"/>
              </a:rPr>
            </a:br>
            <a:r>
              <a:rPr lang="ro-RO" sz="2400" dirty="0">
                <a:cs typeface="Times New Roman" pitchFamily="18" charset="0"/>
              </a:rPr>
              <a:t/>
            </a:r>
            <a:br>
              <a:rPr lang="ro-RO" sz="2400" dirty="0">
                <a:cs typeface="Times New Roman" pitchFamily="18" charset="0"/>
              </a:rPr>
            </a:br>
            <a:r>
              <a:rPr lang="ro-RO" sz="2400" dirty="0" smtClean="0">
                <a:cs typeface="Times New Roman" pitchFamily="18" charset="0"/>
              </a:rPr>
              <a:t/>
            </a:r>
            <a:br>
              <a:rPr lang="ro-RO" sz="2400" dirty="0" smtClean="0">
                <a:cs typeface="Times New Roman" pitchFamily="18" charset="0"/>
              </a:rPr>
            </a:br>
            <a:r>
              <a:rPr lang="ro-RO" sz="2400" dirty="0" smtClean="0">
                <a:cs typeface="Times New Roman" pitchFamily="18" charset="0"/>
              </a:rPr>
              <a:t/>
            </a:r>
            <a:br>
              <a:rPr lang="ro-RO" sz="2400" dirty="0" smtClean="0">
                <a:cs typeface="Times New Roman" pitchFamily="18" charset="0"/>
              </a:rPr>
            </a:br>
            <a:r>
              <a:rPr lang="ro-RO" sz="2400" dirty="0">
                <a:cs typeface="Times New Roman" pitchFamily="18" charset="0"/>
              </a:rPr>
              <a:t/>
            </a:r>
            <a:br>
              <a:rPr lang="ro-RO" sz="2400" dirty="0">
                <a:cs typeface="Times New Roman" pitchFamily="18" charset="0"/>
              </a:rPr>
            </a:br>
            <a:r>
              <a:rPr lang="ro-RO" sz="2400" dirty="0" smtClean="0">
                <a:cs typeface="Times New Roman" pitchFamily="18" charset="0"/>
              </a:rPr>
              <a:t/>
            </a:r>
            <a:br>
              <a:rPr lang="ro-RO" sz="2400" dirty="0" smtClean="0">
                <a:cs typeface="Times New Roman" pitchFamily="18" charset="0"/>
              </a:rPr>
            </a:br>
            <a:r>
              <a:rPr lang="ro-RO" sz="2400" dirty="0">
                <a:cs typeface="Times New Roman" pitchFamily="18" charset="0"/>
              </a:rPr>
              <a:t/>
            </a:r>
            <a:br>
              <a:rPr lang="ro-RO" sz="2400" dirty="0">
                <a:cs typeface="Times New Roman" pitchFamily="18" charset="0"/>
              </a:rPr>
            </a:br>
            <a:r>
              <a:rPr lang="en-US" sz="2200" dirty="0" err="1" smtClean="0">
                <a:solidFill>
                  <a:srgbClr val="00B050"/>
                </a:solidFill>
                <a:effectLst>
                  <a:outerShdw blurRad="38100" dist="38100" dir="2700000" algn="tl">
                    <a:srgbClr val="000000">
                      <a:alpha val="43137"/>
                    </a:srgbClr>
                  </a:outerShdw>
                </a:effectLst>
                <a:cs typeface="Times New Roman" pitchFamily="18" charset="0"/>
              </a:rPr>
              <a:t>Scopul:</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Verificarea</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cuno</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ș</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tin</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ț</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elor</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referitoare</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la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caracteristicile</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anotimpului</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prim</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ă</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vara</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Consolidarea</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unor</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abilit</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ăț</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i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motorii</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 de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manipulare</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de </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fine</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ț</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e</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Dezvoltarea</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abilit</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ăț</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ilor</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de </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interac</a:t>
            </a:r>
            <a:r>
              <a:rPr lang="ro-RO"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ț</a:t>
            </a:r>
            <a:r>
              <a:rPr lang="en-US"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iune</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cu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copiii</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ro-RO" sz="2200" i="1" dirty="0" err="1" smtClean="0">
                <a:solidFill>
                  <a:srgbClr val="00B050"/>
                </a:solidFill>
                <a:effectLst>
                  <a:outerShdw blurRad="38100" dist="38100" dir="2700000" algn="tl">
                    <a:srgbClr val="000000">
                      <a:alpha val="43137"/>
                    </a:srgbClr>
                  </a:outerShdw>
                </a:effectLst>
                <a:latin typeface="Book Antiqua"/>
                <a:ea typeface="Calibri"/>
                <a:cs typeface="Times New Roman"/>
              </a:rPr>
              <a:t>ș</a:t>
            </a:r>
            <a:r>
              <a:rPr lang="en-US" sz="2200" i="1" dirty="0" smtClean="0">
                <a:solidFill>
                  <a:srgbClr val="00B050"/>
                </a:solidFill>
                <a:effectLst>
                  <a:outerShdw blurRad="38100" dist="38100" dir="2700000" algn="tl">
                    <a:srgbClr val="000000">
                      <a:alpha val="43137"/>
                    </a:srgbClr>
                  </a:outerShdw>
                </a:effectLst>
                <a:latin typeface="Book Antiqua"/>
                <a:ea typeface="Calibri"/>
                <a:cs typeface="Times New Roman"/>
              </a:rPr>
              <a:t>i </a:t>
            </a:r>
            <a:r>
              <a:rPr lang="en-US" sz="2200" i="1" dirty="0" err="1">
                <a:solidFill>
                  <a:srgbClr val="00B050"/>
                </a:solidFill>
                <a:effectLst>
                  <a:outerShdw blurRad="38100" dist="38100" dir="2700000" algn="tl">
                    <a:srgbClr val="000000">
                      <a:alpha val="43137"/>
                    </a:srgbClr>
                  </a:outerShdw>
                </a:effectLst>
                <a:latin typeface="Book Antiqua"/>
                <a:ea typeface="Calibri"/>
                <a:cs typeface="Times New Roman"/>
              </a:rPr>
              <a:t>adultii</a:t>
            </a:r>
            <a:r>
              <a:rPr lang="en-US" sz="2200" i="1" dirty="0">
                <a:solidFill>
                  <a:srgbClr val="00B050"/>
                </a:solidFill>
                <a:effectLst>
                  <a:outerShdw blurRad="38100" dist="38100" dir="2700000" algn="tl">
                    <a:srgbClr val="000000">
                      <a:alpha val="43137"/>
                    </a:srgbClr>
                  </a:outerShdw>
                </a:effectLst>
                <a:latin typeface="Book Antiqua"/>
                <a:ea typeface="Calibri"/>
                <a:cs typeface="Times New Roman"/>
              </a:rPr>
              <a:t>; </a:t>
            </a:r>
            <a:r>
              <a:rPr lang="en-US" sz="2400" dirty="0" smtClean="0">
                <a:cs typeface="Times New Roman" pitchFamily="18" charset="0"/>
              </a:rPr>
              <a:t>.</a:t>
            </a:r>
            <a:r>
              <a:rPr lang="en-US" sz="3600" dirty="0" smtClean="0">
                <a:cs typeface="Times New Roman" pitchFamily="18" charset="0"/>
              </a:rPr>
              <a:t/>
            </a:r>
            <a:br>
              <a:rPr lang="en-US" sz="3600" dirty="0" smtClean="0">
                <a:cs typeface="Times New Roman" pitchFamily="18" charset="0"/>
              </a:rPr>
            </a:br>
            <a:endParaRPr lang="en-US" dirty="0" smtClean="0"/>
          </a:p>
        </p:txBody>
      </p:sp>
      <p:sp>
        <p:nvSpPr>
          <p:cNvPr id="4" name="Double Wave 3"/>
          <p:cNvSpPr/>
          <p:nvPr/>
        </p:nvSpPr>
        <p:spPr>
          <a:xfrm>
            <a:off x="746125" y="1700213"/>
            <a:ext cx="7799388" cy="4856162"/>
          </a:xfrm>
          <a:prstGeom prst="doubleWave">
            <a:avLst>
              <a:gd name="adj1" fmla="val 6250"/>
              <a:gd name="adj2" fmla="val 16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44" name="Picture 9"/>
          <p:cNvPicPr>
            <a:picLocks noChangeAspect="1" noChangeArrowheads="1"/>
          </p:cNvPicPr>
          <p:nvPr/>
        </p:nvPicPr>
        <p:blipFill>
          <a:blip r:embed="rId2"/>
          <a:srcRect/>
          <a:stretch>
            <a:fillRect/>
          </a:stretch>
        </p:blipFill>
        <p:spPr bwMode="auto">
          <a:xfrm>
            <a:off x="971550" y="2276475"/>
            <a:ext cx="3455988" cy="3481388"/>
          </a:xfrm>
          <a:prstGeom prst="rect">
            <a:avLst/>
          </a:prstGeom>
          <a:noFill/>
          <a:ln w="9525">
            <a:noFill/>
            <a:miter lim="800000"/>
            <a:headEnd/>
            <a:tailEnd/>
          </a:ln>
        </p:spPr>
      </p:pic>
      <p:pic>
        <p:nvPicPr>
          <p:cNvPr id="10245" name="Picture 10"/>
          <p:cNvPicPr>
            <a:picLocks noChangeAspect="1" noChangeArrowheads="1"/>
          </p:cNvPicPr>
          <p:nvPr/>
        </p:nvPicPr>
        <p:blipFill>
          <a:blip r:embed="rId3"/>
          <a:srcRect/>
          <a:stretch>
            <a:fillRect/>
          </a:stretch>
        </p:blipFill>
        <p:spPr bwMode="auto">
          <a:xfrm>
            <a:off x="4654550" y="2276475"/>
            <a:ext cx="3676650" cy="3475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42988" y="549275"/>
            <a:ext cx="7850187" cy="863600"/>
          </a:xfrm>
        </p:spPr>
        <p:txBody>
          <a:bodyPr rtlCol="0">
            <a:normAutofit fontScale="90000"/>
          </a:bodyPr>
          <a:lstStyle/>
          <a:p>
            <a:pPr indent="-342900" eaLnBrk="1" fontAlgn="auto" hangingPunct="1">
              <a:spcAft>
                <a:spcPts val="0"/>
              </a:spcAft>
              <a:tabLst>
                <a:tab pos="2019300" algn="l"/>
              </a:tabLst>
              <a:defRPr/>
            </a:pPr>
            <a:r>
              <a:rPr lang="en-US" sz="2800" dirty="0" err="1" smtClean="0">
                <a:solidFill>
                  <a:srgbClr val="161A54"/>
                </a:solidFill>
                <a:cs typeface="Times New Roman" pitchFamily="18" charset="0"/>
              </a:rPr>
              <a:t>Obiective</a:t>
            </a:r>
            <a:r>
              <a:rPr lang="en-US" sz="2800" dirty="0" smtClean="0">
                <a:solidFill>
                  <a:srgbClr val="161A54"/>
                </a:solidFill>
                <a:cs typeface="Times New Roman" pitchFamily="18" charset="0"/>
              </a:rPr>
              <a:t> opera</a:t>
            </a:r>
            <a:r>
              <a:rPr lang="ro-RO" sz="2800" dirty="0" smtClean="0">
                <a:solidFill>
                  <a:srgbClr val="161A54"/>
                </a:solidFill>
                <a:cs typeface="Times New Roman" pitchFamily="18" charset="0"/>
              </a:rPr>
              <a:t>ț</a:t>
            </a:r>
            <a:r>
              <a:rPr lang="en-US" sz="2800" dirty="0" err="1" smtClean="0">
                <a:solidFill>
                  <a:srgbClr val="161A54"/>
                </a:solidFill>
                <a:cs typeface="Times New Roman" pitchFamily="18" charset="0"/>
              </a:rPr>
              <a:t>ionale</a:t>
            </a:r>
            <a:r>
              <a:rPr lang="en-US" sz="2800" dirty="0" smtClean="0">
                <a:solidFill>
                  <a:srgbClr val="161A54"/>
                </a:solidFill>
                <a:cs typeface="Times New Roman" pitchFamily="18" charset="0"/>
              </a:rPr>
              <a:t>:</a:t>
            </a:r>
            <a:r>
              <a:rPr lang="en-US" sz="2000" dirty="0" smtClean="0">
                <a:solidFill>
                  <a:srgbClr val="161A54"/>
                </a:solidFill>
                <a:cs typeface="Times New Roman" pitchFamily="18" charset="0"/>
              </a:rPr>
              <a:t/>
            </a:r>
            <a:br>
              <a:rPr lang="en-US" sz="2000" dirty="0" smtClean="0">
                <a:solidFill>
                  <a:srgbClr val="161A54"/>
                </a:solidFill>
                <a:cs typeface="Times New Roman" pitchFamily="18" charset="0"/>
              </a:rPr>
            </a:br>
            <a:endParaRPr lang="ro-RO" sz="3600" b="1" dirty="0" smtClean="0">
              <a:solidFill>
                <a:srgbClr val="000000"/>
              </a:solidFill>
            </a:endParaRPr>
          </a:p>
        </p:txBody>
      </p:sp>
      <p:sp>
        <p:nvSpPr>
          <p:cNvPr id="11267" name="Content Placeholder 2"/>
          <p:cNvSpPr>
            <a:spLocks noGrp="1"/>
          </p:cNvSpPr>
          <p:nvPr>
            <p:ph sz="quarter" idx="1"/>
          </p:nvPr>
        </p:nvSpPr>
        <p:spPr>
          <a:xfrm>
            <a:off x="971550" y="1341438"/>
            <a:ext cx="7488238" cy="4608512"/>
          </a:xfrm>
        </p:spPr>
        <p:txBody>
          <a:bodyPr/>
          <a:lstStyle/>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Cognitiv – informationale:</a:t>
            </a:r>
            <a:endParaRPr lang="en-US" sz="1100" smtClean="0">
              <a:solidFill>
                <a:srgbClr val="4A6300"/>
              </a:solidFill>
              <a:latin typeface="Calibri" pitchFamily="34" charset="0"/>
              <a:ea typeface="Calibri" pitchFamily="34" charset="0"/>
              <a:cs typeface="Times New Roman" pitchFamily="18" charset="0"/>
            </a:endParaRPr>
          </a:p>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recunoască aspecte din natură, specifice anotimpului primăvara;</a:t>
            </a:r>
            <a:endParaRPr lang="en-US" sz="1100" smtClean="0">
              <a:solidFill>
                <a:srgbClr val="4A6300"/>
              </a:solidFill>
              <a:latin typeface="Calibri" pitchFamily="34" charset="0"/>
              <a:cs typeface="Calibri" pitchFamily="34" charset="0"/>
            </a:endParaRPr>
          </a:p>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prezinte succint caracteristicile mediului înconjurător în fiecare lună a anotimpului primăvara;</a:t>
            </a:r>
            <a:endParaRPr lang="en-US" sz="1100" smtClean="0">
              <a:solidFill>
                <a:srgbClr val="4A6300"/>
              </a:solidFill>
              <a:latin typeface="Calibri" pitchFamily="34" charset="0"/>
              <a:cs typeface="Calibri" pitchFamily="34" charset="0"/>
            </a:endParaRPr>
          </a:p>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precizeze sărbătorile și evenimentele sociale importante, specifice anotimpului;</a:t>
            </a:r>
            <a:endParaRPr lang="en-US" sz="1100" smtClean="0">
              <a:solidFill>
                <a:srgbClr val="4A6300"/>
              </a:solidFill>
              <a:latin typeface="Calibri" pitchFamily="34" charset="0"/>
              <a:cs typeface="Calibri" pitchFamily="34" charset="0"/>
            </a:endParaRPr>
          </a:p>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denumească diferite materiale de lucru;</a:t>
            </a:r>
            <a:endParaRPr lang="en-US" sz="1100" smtClean="0">
              <a:solidFill>
                <a:srgbClr val="4A6300"/>
              </a:solidFill>
              <a:latin typeface="Calibri" pitchFamily="34" charset="0"/>
              <a:cs typeface="Calibri" pitchFamily="34" charset="0"/>
            </a:endParaRPr>
          </a:p>
          <a:p>
            <a:pPr marL="457200" indent="-228600" algn="just" eaLnBrk="1" hangingPunct="1">
              <a:lnSpc>
                <a:spcPct val="115000"/>
              </a:lnSpc>
              <a:spcBef>
                <a:spcPct val="0"/>
              </a:spcBef>
            </a:pPr>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identifice cât mai multe soluții pentru realizarea temei propuse;</a:t>
            </a:r>
            <a:endParaRPr lang="en-US" sz="1100" smtClean="0">
              <a:solidFill>
                <a:srgbClr val="4A6300"/>
              </a:solidFill>
              <a:latin typeface="Calibri" pitchFamily="34" charset="0"/>
              <a:cs typeface="Calibri" pitchFamily="34" charset="0"/>
            </a:endParaRPr>
          </a:p>
          <a:p>
            <a:pPr marL="457200" indent="-228600" algn="just" eaLnBrk="1" hangingPunct="1"/>
            <a:r>
              <a:rPr lang="it-IT" sz="1400" smtClean="0">
                <a:solidFill>
                  <a:srgbClr val="4A6300"/>
                </a:solidFill>
                <a:latin typeface="Times New Roman" pitchFamily="18" charset="0"/>
                <a:cs typeface="Times New Roman" pitchFamily="18" charset="0"/>
              </a:rPr>
              <a:t>-</a:t>
            </a:r>
            <a:r>
              <a:rPr lang="it-IT" sz="800" smtClean="0">
                <a:solidFill>
                  <a:srgbClr val="4A6300"/>
                </a:solidFill>
                <a:latin typeface="Times New Roman" pitchFamily="18" charset="0"/>
                <a:cs typeface="Times New Roman" pitchFamily="18" charset="0"/>
              </a:rPr>
              <a:t>        </a:t>
            </a:r>
            <a:r>
              <a:rPr lang="it-IT" sz="1400" smtClean="0">
                <a:solidFill>
                  <a:srgbClr val="4A6300"/>
                </a:solidFill>
                <a:latin typeface="Times New Roman" pitchFamily="18" charset="0"/>
                <a:cs typeface="Times New Roman" pitchFamily="18" charset="0"/>
              </a:rPr>
              <a:t>să utilizeze corect materialele de lucru.</a:t>
            </a:r>
            <a:endParaRPr lang="en-US" sz="1400" smtClean="0">
              <a:solidFill>
                <a:srgbClr val="4A6300"/>
              </a:solidFill>
            </a:endParaRPr>
          </a:p>
        </p:txBody>
      </p:sp>
      <p:sp>
        <p:nvSpPr>
          <p:cNvPr id="2" name="Curved Down Ribbon 1"/>
          <p:cNvSpPr/>
          <p:nvPr/>
        </p:nvSpPr>
        <p:spPr>
          <a:xfrm>
            <a:off x="2124075" y="3429000"/>
            <a:ext cx="4824413" cy="2774950"/>
          </a:xfrm>
          <a:prstGeom prst="ellipseRibb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 name="Picture 6" descr="C:\Users\manu\Desktop\poze cerc mai 2017\18789938_10207256021198371_1857600474_o.jpg"/>
          <p:cNvPicPr>
            <a:picLocks noChangeAspect="1" noChangeArrowheads="1"/>
          </p:cNvPicPr>
          <p:nvPr/>
        </p:nvPicPr>
        <p:blipFill>
          <a:blip r:embed="rId2" cstate="print">
            <a:extLst>
              <a:ext uri="{28A0092B-C50C-407E-A947-70E740481C1C}"/>
            </a:extLst>
          </a:blip>
          <a:srcRect/>
          <a:stretch>
            <a:fillRect/>
          </a:stretch>
        </p:blipFill>
        <p:spPr bwMode="auto">
          <a:xfrm>
            <a:off x="3336912" y="4149080"/>
            <a:ext cx="2376264" cy="1977409"/>
          </a:xfrm>
          <a:prstGeom prst="rect">
            <a:avLst/>
          </a:prstGeom>
          <a:noFill/>
          <a:effectLst>
            <a:glow rad="228600">
              <a:schemeClr val="accent1">
                <a:satMod val="175000"/>
                <a:alpha val="40000"/>
              </a:schemeClr>
            </a:glow>
          </a:effectLst>
          <a:extLst>
            <a:ext uri="{909E8E84-426E-40DD-AFC4-6F175D3DCCD1}"/>
          </a:extLst>
        </p:spPr>
      </p:pic>
      <p:pic>
        <p:nvPicPr>
          <p:cNvPr id="11271" name="Picture 7" descr="C:\Users\manu\Desktop\poze cerc mai 2017\18818101_10207256039478828_177960081_o.jpg"/>
          <p:cNvPicPr>
            <a:picLocks noChangeAspect="1" noChangeArrowheads="1"/>
          </p:cNvPicPr>
          <p:nvPr/>
        </p:nvPicPr>
        <p:blipFill>
          <a:blip r:embed="rId3" cstate="print">
            <a:extLst>
              <a:ext uri="{28A0092B-C50C-407E-A947-70E740481C1C}"/>
            </a:extLst>
          </a:blip>
          <a:srcRect/>
          <a:stretch>
            <a:fillRect/>
          </a:stretch>
        </p:blipFill>
        <p:spPr bwMode="auto">
          <a:xfrm>
            <a:off x="611560" y="3212976"/>
            <a:ext cx="1737360" cy="2788590"/>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a:extLst>
            <a:ext uri="{909E8E84-426E-40DD-AFC4-6F175D3DCCD1}"/>
          </a:extLst>
        </p:spPr>
      </p:pic>
      <p:pic>
        <p:nvPicPr>
          <p:cNvPr id="11272" name="Picture 8" descr="C:\Users\manu\Desktop\poze cerc mai 2017\18817815_10207256039438827_1514173522_o.jpg"/>
          <p:cNvPicPr>
            <a:picLocks noChangeAspect="1" noChangeArrowheads="1"/>
          </p:cNvPicPr>
          <p:nvPr/>
        </p:nvPicPr>
        <p:blipFill>
          <a:blip r:embed="rId4" cstate="print">
            <a:extLst>
              <a:ext uri="{28A0092B-C50C-407E-A947-70E740481C1C}"/>
            </a:extLst>
          </a:blip>
          <a:srcRect/>
          <a:stretch>
            <a:fillRect/>
          </a:stretch>
        </p:blipFill>
        <p:spPr bwMode="auto">
          <a:xfrm>
            <a:off x="5868144" y="3212976"/>
            <a:ext cx="2834640" cy="1593761"/>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to="" calcmode="lin" valueType="num">
                                      <p:cBhvr>
                                        <p:cTn id="7" dur="1" fill="hold"/>
                                        <p:tgtEl>
                                          <p:spTgt spid="1843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47813" y="530225"/>
            <a:ext cx="6624637" cy="1800225"/>
          </a:xfrm>
          <a:ln>
            <a:solidFill>
              <a:schemeClr val="bg2">
                <a:lumMod val="50000"/>
              </a:schemeClr>
            </a:solidFill>
          </a:ln>
        </p:spPr>
        <p:txBody>
          <a:bodyPr rtlCol="0">
            <a:normAutofit fontScale="90000"/>
          </a:bodyPr>
          <a:lstStyle/>
          <a:p>
            <a:pPr indent="-342900" eaLnBrk="1" fontAlgn="auto" hangingPunct="1">
              <a:spcAft>
                <a:spcPts val="0"/>
              </a:spcAft>
              <a:tabLst>
                <a:tab pos="2019300" algn="l"/>
              </a:tabLst>
              <a:defRPr/>
            </a:pPr>
            <a:r>
              <a:rPr lang="en-US" sz="2400" dirty="0" smtClean="0">
                <a:solidFill>
                  <a:schemeClr val="bg2">
                    <a:lumMod val="50000"/>
                  </a:schemeClr>
                </a:solidFill>
                <a:ea typeface="+mn-ea"/>
                <a:cs typeface="Times New Roman" pitchFamily="18" charset="0"/>
              </a:rPr>
              <a:t>b)</a:t>
            </a:r>
            <a:r>
              <a:rPr lang="en-US" sz="2400" dirty="0" err="1" smtClean="0">
                <a:solidFill>
                  <a:schemeClr val="bg2">
                    <a:lumMod val="50000"/>
                  </a:schemeClr>
                </a:solidFill>
                <a:ea typeface="+mn-ea"/>
                <a:cs typeface="Times New Roman" pitchFamily="18" charset="0"/>
              </a:rPr>
              <a:t>Psiho-motrice</a:t>
            </a:r>
            <a:r>
              <a:rPr lang="en-US" sz="2400" dirty="0" smtClean="0">
                <a:solidFill>
                  <a:schemeClr val="bg2">
                    <a:lumMod val="50000"/>
                  </a:schemeClr>
                </a:solidFill>
                <a:ea typeface="+mn-ea"/>
                <a:cs typeface="Times New Roman" pitchFamily="18" charset="0"/>
              </a:rPr>
              <a:t>:</a:t>
            </a:r>
            <a:r>
              <a:rPr lang="en-US" sz="1800" dirty="0" smtClean="0">
                <a:solidFill>
                  <a:schemeClr val="bg2">
                    <a:lumMod val="50000"/>
                  </a:schemeClr>
                </a:solidFill>
                <a:ea typeface="+mn-ea"/>
                <a:cs typeface="Times New Roman" pitchFamily="18" charset="0"/>
              </a:rPr>
              <a:t/>
            </a:r>
            <a:br>
              <a:rPr lang="en-US" sz="1800" dirty="0" smtClean="0">
                <a:solidFill>
                  <a:schemeClr val="bg2">
                    <a:lumMod val="50000"/>
                  </a:schemeClr>
                </a:solidFill>
                <a:ea typeface="+mn-ea"/>
                <a:cs typeface="Times New Roman" pitchFamily="18" charset="0"/>
              </a:rPr>
            </a:br>
            <a:r>
              <a:rPr lang="en-US" sz="2400" dirty="0" smtClean="0">
                <a:solidFill>
                  <a:schemeClr val="bg2">
                    <a:lumMod val="50000"/>
                  </a:schemeClr>
                </a:solidFill>
                <a:ea typeface="+mn-ea"/>
                <a:cs typeface="Times New Roman" pitchFamily="18" charset="0"/>
              </a:rPr>
              <a:t>-s</a:t>
            </a:r>
            <a:r>
              <a:rPr lang="ro-RO" sz="2400" dirty="0" smtClean="0">
                <a:solidFill>
                  <a:schemeClr val="bg2">
                    <a:lumMod val="50000"/>
                  </a:schemeClr>
                </a:solidFill>
                <a:ea typeface="+mn-ea"/>
                <a:cs typeface="Times New Roman" pitchFamily="18" charset="0"/>
              </a:rPr>
              <a:t>ă </a:t>
            </a:r>
            <a:r>
              <a:rPr lang="en-US" sz="2400" dirty="0" smtClean="0">
                <a:solidFill>
                  <a:schemeClr val="bg2">
                    <a:lumMod val="50000"/>
                  </a:schemeClr>
                </a:solidFill>
                <a:ea typeface="+mn-ea"/>
                <a:cs typeface="Times New Roman" pitchFamily="18" charset="0"/>
              </a:rPr>
              <a:t>execute </a:t>
            </a:r>
            <a:r>
              <a:rPr lang="en-US" sz="2400" dirty="0" err="1" smtClean="0">
                <a:solidFill>
                  <a:schemeClr val="bg2">
                    <a:lumMod val="50000"/>
                  </a:schemeClr>
                </a:solidFill>
                <a:ea typeface="+mn-ea"/>
                <a:cs typeface="Times New Roman" pitchFamily="18" charset="0"/>
              </a:rPr>
              <a:t>corect</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etapele</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realiz</a:t>
            </a:r>
            <a:r>
              <a:rPr lang="ro-RO" sz="2400" dirty="0" smtClean="0">
                <a:solidFill>
                  <a:schemeClr val="bg2">
                    <a:lumMod val="50000"/>
                  </a:schemeClr>
                </a:solidFill>
                <a:ea typeface="+mn-ea"/>
                <a:cs typeface="Times New Roman" pitchFamily="18" charset="0"/>
              </a:rPr>
              <a:t>ă</a:t>
            </a:r>
            <a:r>
              <a:rPr lang="en-US" sz="2400" dirty="0" err="1" smtClean="0">
                <a:solidFill>
                  <a:schemeClr val="bg2">
                    <a:lumMod val="50000"/>
                  </a:schemeClr>
                </a:solidFill>
                <a:ea typeface="+mn-ea"/>
                <a:cs typeface="Times New Roman" pitchFamily="18" charset="0"/>
              </a:rPr>
              <a:t>rii</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sarcinii</a:t>
            </a:r>
            <a:r>
              <a:rPr lang="en-US" sz="2400" dirty="0" smtClean="0">
                <a:solidFill>
                  <a:schemeClr val="bg2">
                    <a:lumMod val="50000"/>
                  </a:schemeClr>
                </a:solidFill>
                <a:ea typeface="+mn-ea"/>
                <a:cs typeface="Times New Roman" pitchFamily="18" charset="0"/>
              </a:rPr>
              <a:t> date de </a:t>
            </a:r>
            <a:r>
              <a:rPr lang="en-US" sz="2400" dirty="0" err="1" smtClean="0">
                <a:solidFill>
                  <a:schemeClr val="bg2">
                    <a:lumMod val="50000"/>
                  </a:schemeClr>
                </a:solidFill>
                <a:ea typeface="+mn-ea"/>
                <a:cs typeface="Times New Roman" pitchFamily="18" charset="0"/>
              </a:rPr>
              <a:t>educatoare</a:t>
            </a:r>
            <a:r>
              <a:rPr lang="en-US" sz="2400" dirty="0" smtClean="0">
                <a:solidFill>
                  <a:schemeClr val="bg2">
                    <a:lumMod val="50000"/>
                  </a:schemeClr>
                </a:solidFill>
                <a:ea typeface="+mn-ea"/>
                <a:cs typeface="Times New Roman" pitchFamily="18" charset="0"/>
              </a:rPr>
              <a:t>;</a:t>
            </a:r>
            <a:r>
              <a:rPr lang="en-US" sz="1800" dirty="0" smtClean="0">
                <a:solidFill>
                  <a:schemeClr val="bg2">
                    <a:lumMod val="50000"/>
                  </a:schemeClr>
                </a:solidFill>
                <a:ea typeface="+mn-ea"/>
                <a:cs typeface="Times New Roman" pitchFamily="18" charset="0"/>
              </a:rPr>
              <a:t/>
            </a:r>
            <a:br>
              <a:rPr lang="en-US" sz="1800" dirty="0" smtClean="0">
                <a:solidFill>
                  <a:schemeClr val="bg2">
                    <a:lumMod val="50000"/>
                  </a:schemeClr>
                </a:solidFill>
                <a:ea typeface="+mn-ea"/>
                <a:cs typeface="Times New Roman" pitchFamily="18" charset="0"/>
              </a:rPr>
            </a:br>
            <a:r>
              <a:rPr lang="en-US" sz="2400" dirty="0" smtClean="0">
                <a:solidFill>
                  <a:schemeClr val="bg2">
                    <a:lumMod val="50000"/>
                  </a:schemeClr>
                </a:solidFill>
                <a:ea typeface="+mn-ea"/>
                <a:cs typeface="Times New Roman" pitchFamily="18" charset="0"/>
              </a:rPr>
              <a:t>-s</a:t>
            </a:r>
            <a:r>
              <a:rPr lang="ro-RO" sz="2400" dirty="0" smtClean="0">
                <a:solidFill>
                  <a:schemeClr val="bg2">
                    <a:lumMod val="50000"/>
                  </a:schemeClr>
                </a:solidFill>
                <a:ea typeface="+mn-ea"/>
                <a:cs typeface="Times New Roman" pitchFamily="18" charset="0"/>
              </a:rPr>
              <a:t>ă</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respecte</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pozi</a:t>
            </a:r>
            <a:r>
              <a:rPr lang="ro-RO" sz="2400" dirty="0" smtClean="0">
                <a:solidFill>
                  <a:schemeClr val="bg2">
                    <a:lumMod val="50000"/>
                  </a:schemeClr>
                </a:solidFill>
                <a:ea typeface="+mn-ea"/>
                <a:cs typeface="Times New Roman" pitchFamily="18" charset="0"/>
              </a:rPr>
              <a:t>ț</a:t>
            </a:r>
            <a:r>
              <a:rPr lang="en-US" sz="2400" dirty="0" err="1" smtClean="0">
                <a:solidFill>
                  <a:schemeClr val="bg2">
                    <a:lumMod val="50000"/>
                  </a:schemeClr>
                </a:solidFill>
                <a:ea typeface="+mn-ea"/>
                <a:cs typeface="Times New Roman" pitchFamily="18" charset="0"/>
              </a:rPr>
              <a:t>ia</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corect</a:t>
            </a:r>
            <a:r>
              <a:rPr lang="ro-RO" sz="2400" dirty="0" smtClean="0">
                <a:solidFill>
                  <a:schemeClr val="bg2">
                    <a:lumMod val="50000"/>
                  </a:schemeClr>
                </a:solidFill>
                <a:ea typeface="+mn-ea"/>
                <a:cs typeface="Times New Roman" pitchFamily="18" charset="0"/>
              </a:rPr>
              <a:t>ă</a:t>
            </a:r>
            <a:r>
              <a:rPr lang="en-US" sz="2400" dirty="0" smtClean="0">
                <a:solidFill>
                  <a:schemeClr val="bg2">
                    <a:lumMod val="50000"/>
                  </a:schemeClr>
                </a:solidFill>
                <a:ea typeface="+mn-ea"/>
                <a:cs typeface="Times New Roman" pitchFamily="18" charset="0"/>
              </a:rPr>
              <a:t> a </a:t>
            </a:r>
            <a:r>
              <a:rPr lang="en-US" sz="2400" dirty="0" err="1" smtClean="0">
                <a:solidFill>
                  <a:schemeClr val="bg2">
                    <a:lumMod val="50000"/>
                  </a:schemeClr>
                </a:solidFill>
                <a:ea typeface="+mn-ea"/>
                <a:cs typeface="Times New Roman" pitchFamily="18" charset="0"/>
              </a:rPr>
              <a:t>corpului</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pe</a:t>
            </a:r>
            <a:r>
              <a:rPr lang="en-US" sz="2400" dirty="0" smtClean="0">
                <a:solidFill>
                  <a:schemeClr val="bg2">
                    <a:lumMod val="50000"/>
                  </a:schemeClr>
                </a:solidFill>
                <a:ea typeface="+mn-ea"/>
                <a:cs typeface="Times New Roman" pitchFamily="18" charset="0"/>
              </a:rPr>
              <a:t> </a:t>
            </a:r>
            <a:r>
              <a:rPr lang="en-US" sz="2400" dirty="0" err="1" smtClean="0">
                <a:solidFill>
                  <a:schemeClr val="bg2">
                    <a:lumMod val="50000"/>
                  </a:schemeClr>
                </a:solidFill>
                <a:ea typeface="+mn-ea"/>
                <a:cs typeface="Times New Roman" pitchFamily="18" charset="0"/>
              </a:rPr>
              <a:t>sc</a:t>
            </a:r>
            <a:r>
              <a:rPr lang="ro-RO" sz="2400" dirty="0" smtClean="0">
                <a:solidFill>
                  <a:schemeClr val="bg2">
                    <a:lumMod val="50000"/>
                  </a:schemeClr>
                </a:solidFill>
                <a:ea typeface="+mn-ea"/>
                <a:cs typeface="Times New Roman" pitchFamily="18" charset="0"/>
              </a:rPr>
              <a:t>ă</a:t>
            </a:r>
            <a:r>
              <a:rPr lang="en-US" sz="2400" dirty="0" err="1" smtClean="0">
                <a:solidFill>
                  <a:schemeClr val="bg2">
                    <a:lumMod val="50000"/>
                  </a:schemeClr>
                </a:solidFill>
                <a:ea typeface="+mn-ea"/>
                <a:cs typeface="Times New Roman" pitchFamily="18" charset="0"/>
              </a:rPr>
              <a:t>unele</a:t>
            </a:r>
            <a:r>
              <a:rPr lang="en-US" sz="2400" dirty="0" smtClean="0">
                <a:solidFill>
                  <a:schemeClr val="bg2">
                    <a:lumMod val="50000"/>
                  </a:schemeClr>
                </a:solidFill>
                <a:ea typeface="+mn-ea"/>
                <a:cs typeface="Times New Roman" pitchFamily="18" charset="0"/>
              </a:rPr>
              <a:t>,</a:t>
            </a:r>
            <a:r>
              <a:rPr lang="ro-RO" sz="2400" dirty="0" smtClean="0">
                <a:solidFill>
                  <a:schemeClr val="bg2">
                    <a:lumMod val="50000"/>
                  </a:schemeClr>
                </a:solidFill>
                <a:ea typeface="+mn-ea"/>
                <a:cs typeface="Times New Roman" pitchFamily="18" charset="0"/>
              </a:rPr>
              <a:t> </a:t>
            </a:r>
            <a:r>
              <a:rPr lang="en-US" sz="2400" dirty="0" smtClean="0">
                <a:solidFill>
                  <a:schemeClr val="bg2">
                    <a:lumMod val="50000"/>
                  </a:schemeClr>
                </a:solidFill>
                <a:ea typeface="+mn-ea"/>
                <a:cs typeface="Times New Roman" pitchFamily="18" charset="0"/>
              </a:rPr>
              <a:t>la m</a:t>
            </a:r>
            <a:r>
              <a:rPr lang="ro-RO" sz="2400" dirty="0" smtClean="0">
                <a:solidFill>
                  <a:schemeClr val="bg2">
                    <a:lumMod val="50000"/>
                  </a:schemeClr>
                </a:solidFill>
                <a:ea typeface="+mn-ea"/>
                <a:cs typeface="Times New Roman" pitchFamily="18" charset="0"/>
              </a:rPr>
              <a:t>ă</a:t>
            </a:r>
            <a:r>
              <a:rPr lang="en-US" sz="2400" dirty="0" err="1" smtClean="0">
                <a:solidFill>
                  <a:schemeClr val="bg2">
                    <a:lumMod val="50000"/>
                  </a:schemeClr>
                </a:solidFill>
                <a:ea typeface="+mn-ea"/>
                <a:cs typeface="Times New Roman" pitchFamily="18" charset="0"/>
              </a:rPr>
              <a:t>su</a:t>
            </a:r>
            <a:r>
              <a:rPr lang="ro-RO" sz="2400" dirty="0" smtClean="0">
                <a:solidFill>
                  <a:schemeClr val="bg2">
                    <a:lumMod val="50000"/>
                  </a:schemeClr>
                </a:solidFill>
                <a:ea typeface="+mn-ea"/>
                <a:cs typeface="Times New Roman" pitchFamily="18" charset="0"/>
              </a:rPr>
              <a:t>ț</a:t>
            </a:r>
            <a:r>
              <a:rPr lang="en-US" sz="2400" dirty="0" smtClean="0">
                <a:solidFill>
                  <a:schemeClr val="bg2">
                    <a:lumMod val="50000"/>
                  </a:schemeClr>
                </a:solidFill>
                <a:ea typeface="+mn-ea"/>
                <a:cs typeface="Times New Roman" pitchFamily="18" charset="0"/>
              </a:rPr>
              <a:t>e;</a:t>
            </a:r>
            <a:endParaRPr lang="ro-RO" sz="3200" b="1" dirty="0" smtClean="0">
              <a:solidFill>
                <a:schemeClr val="bg2">
                  <a:lumMod val="50000"/>
                </a:schemeClr>
              </a:solidFill>
            </a:endParaRPr>
          </a:p>
        </p:txBody>
      </p:sp>
      <p:sp>
        <p:nvSpPr>
          <p:cNvPr id="2" name="Explosion 2 1"/>
          <p:cNvSpPr/>
          <p:nvPr/>
        </p:nvSpPr>
        <p:spPr>
          <a:xfrm>
            <a:off x="25400" y="2349500"/>
            <a:ext cx="4752975" cy="3959225"/>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294" name="Picture 6" descr="C:\Users\manu\Desktop\poze cerc mai 2017\18788998_10207256042958915_1455322562_o.jpg"/>
          <p:cNvPicPr>
            <a:picLocks noChangeAspect="1" noChangeArrowheads="1"/>
          </p:cNvPicPr>
          <p:nvPr/>
        </p:nvPicPr>
        <p:blipFill>
          <a:blip r:embed="rId2" cstate="print">
            <a:extLst>
              <a:ext uri="{28A0092B-C50C-407E-A947-70E740481C1C}"/>
            </a:extLst>
          </a:blip>
          <a:srcRect/>
          <a:stretch>
            <a:fillRect/>
          </a:stretch>
        </p:blipFill>
        <p:spPr bwMode="auto">
          <a:xfrm>
            <a:off x="1030316" y="3557925"/>
            <a:ext cx="2743200" cy="1542349"/>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extLst>
        </p:spPr>
      </p:pic>
      <p:sp>
        <p:nvSpPr>
          <p:cNvPr id="6" name="Explosion 2 5"/>
          <p:cNvSpPr/>
          <p:nvPr/>
        </p:nvSpPr>
        <p:spPr>
          <a:xfrm>
            <a:off x="4140200" y="2276475"/>
            <a:ext cx="4895850" cy="403225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 name="Picture 7" descr="C:\Users\manu\Desktop\poze cerc mai 2017\18817609_10207256022878413_91099569_o (1).jpg"/>
          <p:cNvPicPr>
            <a:picLocks noChangeAspect="1" noChangeArrowheads="1"/>
          </p:cNvPicPr>
          <p:nvPr/>
        </p:nvPicPr>
        <p:blipFill>
          <a:blip r:embed="rId3" cstate="print">
            <a:extLst>
              <a:ext uri="{28A0092B-C50C-407E-A947-70E740481C1C}"/>
            </a:extLst>
          </a:blip>
          <a:srcRect/>
          <a:stretch>
            <a:fillRect/>
          </a:stretch>
        </p:blipFill>
        <p:spPr bwMode="auto">
          <a:xfrm>
            <a:off x="5170904" y="3531910"/>
            <a:ext cx="2834640" cy="1594377"/>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40" y="404664"/>
            <a:ext cx="6263705" cy="2320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lvl1pPr eaLnBrk="0" hangingPunct="0">
              <a:tabLst>
                <a:tab pos="2019300" algn="l"/>
              </a:tabLst>
              <a:defRPr>
                <a:solidFill>
                  <a:schemeClr val="tx1"/>
                </a:solidFill>
                <a:latin typeface="Times New Roman" pitchFamily="18" charset="0"/>
                <a:cs typeface="Arial" charset="0"/>
              </a:defRPr>
            </a:lvl1pPr>
            <a:lvl2pPr marL="742950" indent="-285750" eaLnBrk="0" hangingPunct="0">
              <a:tabLst>
                <a:tab pos="2019300" algn="l"/>
              </a:tabLst>
              <a:defRPr>
                <a:solidFill>
                  <a:schemeClr val="tx1"/>
                </a:solidFill>
                <a:latin typeface="Times New Roman" pitchFamily="18" charset="0"/>
                <a:cs typeface="Arial" charset="0"/>
              </a:defRPr>
            </a:lvl2pPr>
            <a:lvl3pPr marL="1143000" indent="-228600" eaLnBrk="0" hangingPunct="0">
              <a:tabLst>
                <a:tab pos="2019300" algn="l"/>
              </a:tabLst>
              <a:defRPr>
                <a:solidFill>
                  <a:schemeClr val="tx1"/>
                </a:solidFill>
                <a:latin typeface="Times New Roman" pitchFamily="18" charset="0"/>
                <a:cs typeface="Arial" charset="0"/>
              </a:defRPr>
            </a:lvl3pPr>
            <a:lvl4pPr marL="1600200" indent="-228600" eaLnBrk="0" hangingPunct="0">
              <a:tabLst>
                <a:tab pos="2019300" algn="l"/>
              </a:tabLst>
              <a:defRPr>
                <a:solidFill>
                  <a:schemeClr val="tx1"/>
                </a:solidFill>
                <a:latin typeface="Times New Roman" pitchFamily="18" charset="0"/>
                <a:cs typeface="Arial" charset="0"/>
              </a:defRPr>
            </a:lvl4pPr>
            <a:lvl5pPr marL="2057400" indent="-228600" eaLnBrk="0" hangingPunct="0">
              <a:tabLst>
                <a:tab pos="2019300" algn="l"/>
              </a:tabLst>
              <a:defRPr>
                <a:solidFill>
                  <a:schemeClr val="tx1"/>
                </a:solidFill>
                <a:latin typeface="Times New Roman" pitchFamily="18" charset="0"/>
                <a:cs typeface="Arial" charset="0"/>
              </a:defRPr>
            </a:lvl5pPr>
            <a:lvl6pPr marL="2514600" indent="-228600" eaLnBrk="0" fontAlgn="base" hangingPunct="0">
              <a:spcBef>
                <a:spcPct val="0"/>
              </a:spcBef>
              <a:spcAft>
                <a:spcPct val="0"/>
              </a:spcAft>
              <a:tabLst>
                <a:tab pos="2019300" algn="l"/>
              </a:tabLst>
              <a:defRPr>
                <a:solidFill>
                  <a:schemeClr val="tx1"/>
                </a:solidFill>
                <a:latin typeface="Times New Roman" pitchFamily="18" charset="0"/>
                <a:cs typeface="Arial" charset="0"/>
              </a:defRPr>
            </a:lvl6pPr>
            <a:lvl7pPr marL="2971800" indent="-228600" eaLnBrk="0" fontAlgn="base" hangingPunct="0">
              <a:spcBef>
                <a:spcPct val="0"/>
              </a:spcBef>
              <a:spcAft>
                <a:spcPct val="0"/>
              </a:spcAft>
              <a:tabLst>
                <a:tab pos="2019300" algn="l"/>
              </a:tabLst>
              <a:defRPr>
                <a:solidFill>
                  <a:schemeClr val="tx1"/>
                </a:solidFill>
                <a:latin typeface="Times New Roman" pitchFamily="18" charset="0"/>
                <a:cs typeface="Arial" charset="0"/>
              </a:defRPr>
            </a:lvl7pPr>
            <a:lvl8pPr marL="3429000" indent="-228600" eaLnBrk="0" fontAlgn="base" hangingPunct="0">
              <a:spcBef>
                <a:spcPct val="0"/>
              </a:spcBef>
              <a:spcAft>
                <a:spcPct val="0"/>
              </a:spcAft>
              <a:tabLst>
                <a:tab pos="2019300" algn="l"/>
              </a:tabLst>
              <a:defRPr>
                <a:solidFill>
                  <a:schemeClr val="tx1"/>
                </a:solidFill>
                <a:latin typeface="Times New Roman" pitchFamily="18" charset="0"/>
                <a:cs typeface="Arial" charset="0"/>
              </a:defRPr>
            </a:lvl8pPr>
            <a:lvl9pPr marL="3886200" indent="-228600" eaLnBrk="0" fontAlgn="base" hangingPunct="0">
              <a:spcBef>
                <a:spcPct val="0"/>
              </a:spcBef>
              <a:spcAft>
                <a:spcPct val="0"/>
              </a:spcAft>
              <a:tabLst>
                <a:tab pos="2019300" algn="l"/>
              </a:tabLst>
              <a:defRPr>
                <a:solidFill>
                  <a:schemeClr val="tx1"/>
                </a:solidFill>
                <a:latin typeface="Times New Roman" pitchFamily="18" charset="0"/>
                <a:cs typeface="Arial" charset="0"/>
              </a:defRPr>
            </a:lvl9pPr>
          </a:lstStyle>
          <a:p>
            <a:pPr>
              <a:buClr>
                <a:srgbClr val="FFCC66"/>
              </a:buClr>
              <a:defRPr/>
            </a:pPr>
            <a:r>
              <a:rPr kumimoji="1" lang="en-US" sz="1600" smtClean="0">
                <a:solidFill>
                  <a:srgbClr val="74A510"/>
                </a:solidFill>
                <a:cs typeface="Times New Roman" pitchFamily="18" charset="0"/>
              </a:rPr>
              <a:t>c)Afective:</a:t>
            </a:r>
            <a:endParaRPr kumimoji="1" lang="en-US" sz="1200" smtClean="0">
              <a:solidFill>
                <a:srgbClr val="74A510"/>
              </a:solidFill>
              <a:cs typeface="Times New Roman" pitchFamily="18" charset="0"/>
            </a:endParaRPr>
          </a:p>
          <a:p>
            <a:pPr algn="just" eaLnBrk="1" hangingPunct="1">
              <a:lnSpc>
                <a:spcPct val="115000"/>
              </a:lnSpc>
              <a:defRPr/>
            </a:pPr>
            <a:r>
              <a:rPr lang="fr-FR" sz="1600" smtClean="0">
                <a:solidFill>
                  <a:srgbClr val="74A510"/>
                </a:solidFill>
                <a:cs typeface="Times New Roman" pitchFamily="18" charset="0"/>
              </a:rPr>
              <a:t>să participe afectiv la activitate, manifestându-se liber, creativ;</a:t>
            </a:r>
            <a:endParaRPr lang="en-US" sz="1600" smtClean="0">
              <a:solidFill>
                <a:srgbClr val="74A510"/>
              </a:solidFill>
              <a:latin typeface="Calibri" pitchFamily="34" charset="0"/>
              <a:ea typeface="Calibri" pitchFamily="34" charset="0"/>
              <a:cs typeface="Times New Roman" pitchFamily="18" charset="0"/>
            </a:endParaRPr>
          </a:p>
          <a:p>
            <a:pPr algn="just" eaLnBrk="1" hangingPunct="1">
              <a:lnSpc>
                <a:spcPct val="115000"/>
              </a:lnSpc>
              <a:defRPr/>
            </a:pPr>
            <a:r>
              <a:rPr lang="fr-FR" sz="1600" smtClean="0">
                <a:solidFill>
                  <a:srgbClr val="74A510"/>
                </a:solidFill>
                <a:cs typeface="Times New Roman" pitchFamily="18" charset="0"/>
              </a:rPr>
              <a:t>-</a:t>
            </a:r>
            <a:r>
              <a:rPr lang="fr-FR" sz="900" smtClean="0">
                <a:solidFill>
                  <a:srgbClr val="74A510"/>
                </a:solidFill>
                <a:cs typeface="Times New Roman" pitchFamily="18" charset="0"/>
              </a:rPr>
              <a:t>        </a:t>
            </a:r>
            <a:r>
              <a:rPr lang="fr-FR" sz="1600" smtClean="0">
                <a:solidFill>
                  <a:srgbClr val="74A510"/>
                </a:solidFill>
                <a:cs typeface="Times New Roman" pitchFamily="18" charset="0"/>
              </a:rPr>
              <a:t>să-și ajute coechipierii ;</a:t>
            </a:r>
            <a:endParaRPr lang="en-US" sz="1600" smtClean="0">
              <a:solidFill>
                <a:srgbClr val="74A510"/>
              </a:solidFill>
              <a:latin typeface="Calibri" pitchFamily="34" charset="0"/>
            </a:endParaRPr>
          </a:p>
          <a:p>
            <a:pPr algn="just" eaLnBrk="1" hangingPunct="1">
              <a:lnSpc>
                <a:spcPct val="115000"/>
              </a:lnSpc>
              <a:defRPr/>
            </a:pPr>
            <a:r>
              <a:rPr lang="it-IT" sz="1600" smtClean="0">
                <a:solidFill>
                  <a:srgbClr val="74A510"/>
                </a:solidFill>
                <a:cs typeface="Times New Roman" pitchFamily="18" charset="0"/>
              </a:rPr>
              <a:t>-</a:t>
            </a:r>
            <a:r>
              <a:rPr lang="it-IT" sz="900" smtClean="0">
                <a:solidFill>
                  <a:srgbClr val="74A510"/>
                </a:solidFill>
                <a:cs typeface="Times New Roman" pitchFamily="18" charset="0"/>
              </a:rPr>
              <a:t>        </a:t>
            </a:r>
            <a:r>
              <a:rPr lang="it-IT" sz="1600" smtClean="0">
                <a:solidFill>
                  <a:srgbClr val="74A510"/>
                </a:solidFill>
                <a:cs typeface="Times New Roman" pitchFamily="18" charset="0"/>
              </a:rPr>
              <a:t>să manifeste atitudini și comportamente corecte față de propria persoana și față de ceilalți.</a:t>
            </a:r>
            <a:endParaRPr lang="en-US" sz="1600" smtClean="0">
              <a:solidFill>
                <a:srgbClr val="74A510"/>
              </a:solidFill>
              <a:latin typeface="Calibri" pitchFamily="34" charset="0"/>
            </a:endParaRPr>
          </a:p>
          <a:p>
            <a:pPr algn="just" eaLnBrk="1" hangingPunct="1">
              <a:lnSpc>
                <a:spcPct val="115000"/>
              </a:lnSpc>
              <a:defRPr/>
            </a:pPr>
            <a:r>
              <a:rPr lang="it-IT" sz="1600" smtClean="0">
                <a:solidFill>
                  <a:srgbClr val="74A510"/>
                </a:solidFill>
                <a:cs typeface="Times New Roman" pitchFamily="18" charset="0"/>
              </a:rPr>
              <a:t>-</a:t>
            </a:r>
            <a:r>
              <a:rPr lang="it-IT" sz="900" smtClean="0">
                <a:solidFill>
                  <a:srgbClr val="74A510"/>
                </a:solidFill>
                <a:cs typeface="Times New Roman" pitchFamily="18" charset="0"/>
              </a:rPr>
              <a:t>        </a:t>
            </a:r>
            <a:r>
              <a:rPr lang="it-IT" sz="1600" smtClean="0">
                <a:solidFill>
                  <a:srgbClr val="74A510"/>
                </a:solidFill>
                <a:cs typeface="Times New Roman" pitchFamily="18" charset="0"/>
              </a:rPr>
              <a:t>să  relaționeze cu ceilalți;</a:t>
            </a:r>
            <a:endParaRPr lang="en-US" sz="1600" smtClean="0">
              <a:solidFill>
                <a:srgbClr val="74A510"/>
              </a:solidFill>
              <a:latin typeface="Calibri" pitchFamily="34" charset="0"/>
            </a:endParaRPr>
          </a:p>
          <a:p>
            <a:pPr algn="just" eaLnBrk="1" hangingPunct="1">
              <a:lnSpc>
                <a:spcPct val="115000"/>
              </a:lnSpc>
              <a:defRPr/>
            </a:pPr>
            <a:r>
              <a:rPr lang="it-IT" sz="1600" smtClean="0">
                <a:solidFill>
                  <a:srgbClr val="74A510"/>
                </a:solidFill>
                <a:cs typeface="Times New Roman" pitchFamily="18" charset="0"/>
              </a:rPr>
              <a:t>-</a:t>
            </a:r>
            <a:r>
              <a:rPr lang="it-IT" sz="900" smtClean="0">
                <a:solidFill>
                  <a:srgbClr val="74A510"/>
                </a:solidFill>
                <a:cs typeface="Times New Roman" pitchFamily="18" charset="0"/>
              </a:rPr>
              <a:t>        </a:t>
            </a:r>
            <a:r>
              <a:rPr lang="it-IT" sz="1600" smtClean="0">
                <a:solidFill>
                  <a:srgbClr val="74A510"/>
                </a:solidFill>
                <a:cs typeface="Times New Roman" pitchFamily="18" charset="0"/>
              </a:rPr>
              <a:t>să exprime impresii estetice și artistice cu privire la lucrările colegilor și la lucrările proprii.</a:t>
            </a:r>
            <a:endParaRPr lang="en-US" sz="1600" smtClean="0">
              <a:solidFill>
                <a:srgbClr val="74A510"/>
              </a:solidFill>
              <a:latin typeface="Calibri" pitchFamily="34" charset="0"/>
            </a:endParaRPr>
          </a:p>
        </p:txBody>
      </p:sp>
      <p:pic>
        <p:nvPicPr>
          <p:cNvPr id="13318" name="Picture 6" descr="C:\Users\manu\Desktop\poze cerc mai 2017\18789111_10207256042438902_1686412892_o.jpg"/>
          <p:cNvPicPr>
            <a:picLocks noChangeAspect="1" noChangeArrowheads="1"/>
          </p:cNvPicPr>
          <p:nvPr/>
        </p:nvPicPr>
        <p:blipFill>
          <a:blip r:embed="rId2" cstate="print">
            <a:extLst>
              <a:ext uri="{28A0092B-C50C-407E-A947-70E740481C1C}"/>
            </a:extLst>
          </a:blip>
          <a:srcRect/>
          <a:stretch>
            <a:fillRect/>
          </a:stretch>
        </p:blipFill>
        <p:spPr bwMode="auto">
          <a:xfrm>
            <a:off x="5940152" y="2420888"/>
            <a:ext cx="2376264" cy="3488993"/>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extLst>
        </p:spPr>
      </p:pic>
      <p:sp>
        <p:nvSpPr>
          <p:cNvPr id="4" name="Sun 3"/>
          <p:cNvSpPr/>
          <p:nvPr/>
        </p:nvSpPr>
        <p:spPr>
          <a:xfrm>
            <a:off x="749300" y="1792288"/>
            <a:ext cx="914400" cy="914400"/>
          </a:xfrm>
          <a:prstGeom prst="sun">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pic>
        <p:nvPicPr>
          <p:cNvPr id="13320" name="Picture 8" descr="C:\Users\manu\Desktop\poze cerc mai 2017\18817503_10207256041398876_1066783736_o.jpg"/>
          <p:cNvPicPr>
            <a:picLocks noChangeAspect="1" noChangeArrowheads="1"/>
          </p:cNvPicPr>
          <p:nvPr/>
        </p:nvPicPr>
        <p:blipFill>
          <a:blip r:embed="rId3" cstate="print">
            <a:extLst>
              <a:ext uri="{28A0092B-C50C-407E-A947-70E740481C1C}"/>
            </a:extLst>
          </a:blip>
          <a:srcRect/>
          <a:stretch>
            <a:fillRect/>
          </a:stretch>
        </p:blipFill>
        <p:spPr bwMode="auto">
          <a:xfrm>
            <a:off x="294826" y="2718819"/>
            <a:ext cx="2188942" cy="3446351"/>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a:extLst>
            <a:ext uri="{909E8E84-426E-40DD-AFC4-6F175D3DCCD1}"/>
          </a:extLst>
        </p:spPr>
      </p:pic>
      <p:pic>
        <p:nvPicPr>
          <p:cNvPr id="13321" name="Picture 9" descr="C:\Users\manu\Desktop\poze cerc mai 2017\18789638_10207256041558880_1609472339_o.jpg"/>
          <p:cNvPicPr>
            <a:picLocks noChangeAspect="1" noChangeArrowheads="1"/>
          </p:cNvPicPr>
          <p:nvPr/>
        </p:nvPicPr>
        <p:blipFill>
          <a:blip r:embed="rId4" cstate="print">
            <a:extLst>
              <a:ext uri="{28A0092B-C50C-407E-A947-70E740481C1C}"/>
            </a:extLst>
          </a:blip>
          <a:srcRect/>
          <a:stretch>
            <a:fillRect/>
          </a:stretch>
        </p:blipFill>
        <p:spPr bwMode="auto">
          <a:xfrm>
            <a:off x="3366529" y="2725299"/>
            <a:ext cx="2193925" cy="3439871"/>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extLst>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519</TotalTime>
  <Words>957</Words>
  <Application>Microsoft Office PowerPoint</Application>
  <PresentationFormat>Expunere pe ecran (4:3)</PresentationFormat>
  <Paragraphs>130</Paragraphs>
  <Slides>15</Slides>
  <Notes>0</Notes>
  <HiddenSlides>0</HiddenSlides>
  <MMClips>0</MMClips>
  <ScaleCrop>false</ScaleCrop>
  <HeadingPairs>
    <vt:vector size="6" baseType="variant">
      <vt:variant>
        <vt:lpstr>Fonturi utilizate</vt:lpstr>
      </vt:variant>
      <vt:variant>
        <vt:i4>10</vt:i4>
      </vt:variant>
      <vt:variant>
        <vt:lpstr>Temă</vt:lpstr>
      </vt:variant>
      <vt:variant>
        <vt:i4>1</vt:i4>
      </vt:variant>
      <vt:variant>
        <vt:lpstr>Titluri diapozitive</vt:lpstr>
      </vt:variant>
      <vt:variant>
        <vt:i4>15</vt:i4>
      </vt:variant>
    </vt:vector>
  </HeadingPairs>
  <TitlesOfParts>
    <vt:vector size="26" baseType="lpstr">
      <vt:lpstr>Times New Roman</vt:lpstr>
      <vt:lpstr>Arial</vt:lpstr>
      <vt:lpstr>Century Gothic</vt:lpstr>
      <vt:lpstr>Wingdings 2</vt:lpstr>
      <vt:lpstr>Calibri</vt:lpstr>
      <vt:lpstr>Calibri Light</vt:lpstr>
      <vt:lpstr>Helvetica</vt:lpstr>
      <vt:lpstr>Book Antiqua</vt:lpstr>
      <vt:lpstr>Tahoma</vt:lpstr>
      <vt:lpstr>Wingdings</vt:lpstr>
      <vt:lpstr>Austin</vt:lpstr>
      <vt:lpstr>RESPONSABILE:  PROF. HĂRȚĂGAN MARIOARA  PROF.  LUCA EMANUELA </vt:lpstr>
      <vt:lpstr>Diapozitivul 2</vt:lpstr>
      <vt:lpstr>PROGRAMUL ZILEI  </vt:lpstr>
      <vt:lpstr>Diapozitivul 4</vt:lpstr>
      <vt:lpstr>    </vt:lpstr>
      <vt:lpstr>         Scopul:Verificarea cunoștințelor referitoare la caracteristicile anotimpului primăvara; Consolidarea unor abilități motorii - de manipulare de finețe; Dezvoltarea abilităților de interacțiune cu copiii și adultii; . </vt:lpstr>
      <vt:lpstr>Obiective operaționale: </vt:lpstr>
      <vt:lpstr>b)Psiho-motrice: -să execute corect etapele realizării sarcinii date de educatoare; -să respecte poziția corectă a corpului pe scăunele, la măsuțe;</vt:lpstr>
      <vt:lpstr>Diapozitivul 9</vt:lpstr>
      <vt:lpstr> </vt:lpstr>
      <vt:lpstr>ETAPELE ÎNVĂŢĂRII PRIN COOPERARE  O primă etapă are în vedere constituirea grupului de lucru. Membrii grupului trebuie să aibă anumite calităţi: să fie toleranţi faţă de părerile colegilor, să aibă optime abilităţi de comunicare, să nu fie egoişti, să acorde şi să primească ajutor etc. A doua etapă se concretizează atunci când participanţii se confruntă cu situaţia de rezolvat şi sunt stimulaţi să lucreze împreună pentru a o rezolva. A treia etapă este destinată reflecţiilor, incubaţiei şi tatonărilor. A patra etapă este rezervată dezbaterilor colective, când sunt confruntate ideile, sunt analizate erorile şi punctele forte. A cincea etapă se referă la structurarea demersurilor către finalul dezbaterii cu obţinerea concluziilor şi cu soluţionarea problemei. </vt:lpstr>
      <vt:lpstr>Turul galeriei Este prin excelenţă o metodă de învăţare prin cooperare ce promovează spiritul critic şi învăţarea eficientă. Numele provine din specificul metodei în care soluţiile/produsele minţilor elevilor reuniţi în grupuri sunt expuse ca într-o galerie de artă, urmând ca ele să fie evaluate de toţi elevii clasei. Demers: După ce au fost organizaţi în grupuri de 4-5, elevii primesc spre rezolvare o sarcină/problemă, care se pretează la mai multe căi de abordare/rezolvare. Produsul muncii fiecărui grup se concretizează într-o imagine, schemă, diagramă, inventar de idei, exprimate grafic pe o coală de hârtie sau un carton, realizându-se ceea ce se numeşte un poster. Posterele se expun pe pereţii salii de clasă, ca într-o expoziţie. Sub îndrumarea profesorului, grupurile trec pe la fiecare poster pentru a examina soluţiile propuse, pentru a face comentarii, observaţii, propuneri. La sfârşit, fiecare grup revine la propriul poster, analizează comentariile </vt:lpstr>
      <vt:lpstr> Mai multe capete la un loc Constituirea grupurilor de 3-4 elevi   Atribuirea unui număr fiecărui membru al grupului   Enunţarea unei întrebări sau prezentarea unei probleme   Formularea în mod individual a unui răspuns sau identificarea unei soluţii   Se discută în grup răspunsul fiecăruia şi se formulează un răspuns al grupului, profesorul spune un număr, iar elevul care posedă acel număr va prezenta clasei soluţia/discuţiile din grupul său.   Sugestii metodice: - Se scrie pe tablă sau pe hârtie toate opiniile grupurilor şi apoi se dezbat cu toată clasa. - Se evidenţiază cu elevii asemănările şi deosebirile dintre opinii şi elevii vor fi lăsaţi să opteze pentru opinia care este susţinută de cele mai solide argumente. </vt:lpstr>
      <vt:lpstr>Tehnica “pălăriilor gânditoare”</vt:lpstr>
      <vt:lpstr>Fiecare dintre metodele prezentate înregistrează avantaje şi dezavantaje, important fiind însă momentul ales pentru desfăşurarea lor.        Educatoarea este aceea care are puterea decizională şi capacitatea de a alege ceea ce ştie că se poate desfăşura în propriul colectiv de copii.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User</cp:lastModifiedBy>
  <cp:revision>40</cp:revision>
  <cp:lastPrinted>1601-01-01T00:00:00Z</cp:lastPrinted>
  <dcterms:created xsi:type="dcterms:W3CDTF">2009-05-09T05:45:41Z</dcterms:created>
  <dcterms:modified xsi:type="dcterms:W3CDTF">2017-09-19T10:12:00Z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TC011812501033</vt:lpwstr>
  </property>
</Properties>
</file>